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6"/>
  </p:handoutMasterIdLst>
  <p:sldIdLst>
    <p:sldId id="272" r:id="rId3"/>
    <p:sldId id="273" r:id="rId5"/>
    <p:sldId id="260" r:id="rId6"/>
    <p:sldId id="282" r:id="rId7"/>
    <p:sldId id="280" r:id="rId8"/>
    <p:sldId id="261" r:id="rId9"/>
    <p:sldId id="283" r:id="rId10"/>
    <p:sldId id="284" r:id="rId11"/>
    <p:sldId id="262" r:id="rId12"/>
    <p:sldId id="270" r:id="rId13"/>
    <p:sldId id="277" r:id="rId14"/>
    <p:sldId id="271" r:id="rId15"/>
  </p:sldIdLst>
  <p:sldSz cx="9144000" cy="6858000" type="screen4x3"/>
  <p:notesSz cx="6858000" cy="9144000"/>
  <p:custDataLst>
    <p:tags r:id="rId20"/>
  </p:custDataLst>
  <p:defaultTextStyle>
    <a:defPPr>
      <a:defRPr lang="en-GB"/>
    </a:defPPr>
    <a:lvl1pPr marL="0" lvl="0" indent="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1pPr>
    <a:lvl2pPr marL="742950" lvl="1" indent="-28575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2pPr>
    <a:lvl3pPr marL="1143000" lvl="2" indent="-22860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3pPr>
    <a:lvl4pPr marL="1600200" lvl="3" indent="-22860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4pPr>
    <a:lvl5pPr marL="2057400" lvl="4" indent="-22860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5pPr>
    <a:lvl6pPr marL="2286000" lvl="5" indent="-22860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6pPr>
    <a:lvl7pPr marL="2743200" lvl="6" indent="-22860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7pPr>
    <a:lvl8pPr marL="3200400" lvl="7" indent="-22860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8pPr>
    <a:lvl9pPr marL="3657600" lvl="8" indent="-228600" algn="l" defTabSz="457200" rtl="0" eaLnBrk="0" fontAlgn="base" latinLnBrk="0" hangingPunct="0">
      <a:lnSpc>
        <a:spcPct val="100000"/>
      </a:lnSpc>
      <a:spcBef>
        <a:spcPct val="0"/>
      </a:spcBef>
      <a:spcAft>
        <a:spcPct val="0"/>
      </a:spcAft>
      <a:buNone/>
      <a:defRPr sz="3200" b="0" i="0" u="none" kern="1200" baseline="0">
        <a:solidFill>
          <a:srgbClr val="000000"/>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79"/>
    <p:restoredTop sz="94421"/>
  </p:normalViewPr>
  <p:slideViewPr>
    <p:cSldViewPr showGuides="1">
      <p:cViewPr varScale="1">
        <p:scale>
          <a:sx n="104" d="100"/>
          <a:sy n="104" d="100"/>
        </p:scale>
        <p:origin x="2424"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gs" Target="tags/tag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marL="0" marR="0" lvl="0" indent="0" algn="r" defTabSz="457200" rtl="0" eaLnBrk="0" fontAlgn="base" latinLnBrk="0" hangingPunct="0">
              <a:lnSpc>
                <a:spcPct val="100000"/>
              </a:lnSpc>
              <a:spcBef>
                <a:spcPct val="0"/>
              </a:spcBef>
              <a:spcAft>
                <a:spcPct val="0"/>
              </a:spcAft>
              <a:buClrTx/>
              <a:buSzTx/>
              <a:buFontTx/>
              <a:buNone/>
              <a:defRPr/>
            </a:pPr>
            <a:fld id="{D3DAD1D1-7AE2-174B-90DD-FB1321DFB1A7}" type="datetimeFigureOut">
              <a:rPr kumimoji="0" 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fld>
            <a:endParaRPr kumimoji="0" 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Footer Placeholder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Slide Number Placeholder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a:buNone/>
            </a:pPr>
            <a:fld id="{9A0DB2DC-4C9A-4742-B13C-FB6460FD3503}" type="slidenum">
              <a:rPr lang="en-US" altLang="en-US" sz="1200"/>
            </a:fld>
            <a:endParaRPr lang="en-US" altLang="en-US" sz="12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4338" name="Rectangle 1"/>
          <p:cNvSpPr>
            <a:spLocks noGrp="1"/>
          </p:cNvSpPr>
          <p:nvPr>
            <p:ph type="sldImg"/>
          </p:nvPr>
        </p:nvSpPr>
        <p:spPr>
          <a:xfrm>
            <a:off x="0" y="695325"/>
            <a:ext cx="0" cy="0"/>
          </a:xfrm>
          <a:prstGeom prst="rect">
            <a:avLst/>
          </a:prstGeom>
          <a:noFill/>
          <a:ln w="9525">
            <a:noFill/>
          </a:ln>
        </p:spPr>
      </p:sp>
      <p:sp>
        <p:nvSpPr>
          <p:cNvPr id="2050" name="Rectangle 2"/>
          <p:cNvSpPr>
            <a:spLocks noGrp="1" noChangeArrowheads="1"/>
          </p:cNvSpPr>
          <p:nvPr>
            <p:ph type="body"/>
          </p:nvPr>
        </p:nvSpPr>
        <p:spPr bwMode="auto">
          <a:xfrm>
            <a:off x="685800" y="4343400"/>
            <a:ext cx="5484813" cy="4113213"/>
          </a:xfrm>
          <a:prstGeom prst="rect">
            <a:avLst/>
          </a:prstGeom>
          <a:noFill/>
          <a:ln w="9525">
            <a:noFill/>
            <a:round/>
          </a:ln>
          <a:effectLst/>
        </p:spPr>
        <p:txBody>
          <a:bodyPr vert="horz" wrap="square" lIns="0" tIns="0" rIns="0" bIns="0" numCol="1" anchor="t" anchorCtr="0" compatLnSpc="1"/>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defRPr/>
            </a:pPr>
            <a:endParaRPr kumimoji="0" lang="zh-CN"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Tree>
  </p:cSld>
  <p:clrMap bg1="lt1" tx1="dk1" bg2="lt2" tx2="dk2" accent1="accent1" accent2="accent2" accent3="accent3" accent4="accent4" accent5="accent5" accent6="accent6" hlink="hlink" folHlink="folHlink"/>
  <p:hf sldNum="0" hdr="0" ftr="0" dt="0"/>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S PGothic" panose="020B0600070205080204" pitchFamily="34" charset="-128"/>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7410" name="Rectangle 1"/>
          <p:cNvSpPr>
            <a:spLocks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17411" name="Rectangle 2"/>
          <p:cNvSpPr/>
          <p:nvPr>
            <p:ph type="body" idx="1"/>
          </p:nvPr>
        </p:nvSpPr>
        <p:spPr>
          <a:xfrm>
            <a:off x="685800" y="4343400"/>
            <a:ext cx="5486400" cy="4114800"/>
          </a:xfrm>
          <a:ln/>
        </p:spPr>
        <p:txBody>
          <a:bodyPr wrap="none" lIns="0" tIns="0" rIns="0" bIns="0" anchor="ctr" anchorCtr="0"/>
          <a:p>
            <a:pPr lvl="0"/>
            <a:endParaRPr lang="zh-CN" altLang="en-US">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9458" name="Rectangle 1"/>
          <p:cNvSpPr>
            <a:spLocks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19459" name="Rectangle 2"/>
          <p:cNvSpPr/>
          <p:nvPr>
            <p:ph type="body" idx="1"/>
          </p:nvPr>
        </p:nvSpPr>
        <p:spPr>
          <a:xfrm>
            <a:off x="685800" y="4343400"/>
            <a:ext cx="5486400" cy="4114800"/>
          </a:xfrm>
          <a:ln/>
        </p:spPr>
        <p:txBody>
          <a:bodyPr wrap="none" lIns="0" tIns="0" rIns="0" bIns="0" anchor="ctr" anchorCtr="0"/>
          <a:p>
            <a:pPr lvl="0"/>
            <a:endParaRPr lang="zh-CN" altLang="en-US">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1506" name="Rectangle 1"/>
          <p:cNvSpPr>
            <a:spLocks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1507" name="Rectangle 2"/>
          <p:cNvSpPr/>
          <p:nvPr>
            <p:ph type="body" idx="1"/>
          </p:nvPr>
        </p:nvSpPr>
        <p:spPr>
          <a:xfrm>
            <a:off x="685800" y="4343400"/>
            <a:ext cx="5486400" cy="4114800"/>
          </a:xfrm>
          <a:ln/>
        </p:spPr>
        <p:txBody>
          <a:bodyPr wrap="none" lIns="0" tIns="0" rIns="0" bIns="0" anchor="ctr" anchorCtr="0"/>
          <a:p>
            <a:pPr lvl="0"/>
            <a:endParaRPr lang="zh-CN" altLang="en-US">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3554" name="Rectangle 1"/>
          <p:cNvSpPr>
            <a:spLocks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3555" name="Rectangle 2"/>
          <p:cNvSpPr/>
          <p:nvPr>
            <p:ph type="body" idx="1"/>
          </p:nvPr>
        </p:nvSpPr>
        <p:spPr>
          <a:xfrm>
            <a:off x="685800" y="4343400"/>
            <a:ext cx="5486400" cy="4114800"/>
          </a:xfrm>
          <a:ln/>
        </p:spPr>
        <p:txBody>
          <a:bodyPr wrap="none" lIns="0" tIns="0" rIns="0" bIns="0" anchor="ctr" anchorCtr="0"/>
          <a:p>
            <a:pPr lvl="0"/>
            <a:endParaRPr lang="zh-CN" altLang="en-US">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5602" name="Rectangle 1"/>
          <p:cNvSpPr>
            <a:spLocks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5603" name="Rectangle 2"/>
          <p:cNvSpPr/>
          <p:nvPr>
            <p:ph type="body" idx="1"/>
          </p:nvPr>
        </p:nvSpPr>
        <p:spPr>
          <a:xfrm>
            <a:off x="685800" y="4343400"/>
            <a:ext cx="5486400" cy="4114800"/>
          </a:xfrm>
          <a:ln/>
        </p:spPr>
        <p:txBody>
          <a:bodyPr wrap="none" lIns="0" tIns="0" rIns="0" bIns="0" anchor="ctr" anchorCtr="0"/>
          <a:p>
            <a:pPr lvl="0"/>
            <a:endParaRPr lang="zh-CN" altLang="en-US">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7650" name="Rectangle 1"/>
          <p:cNvSpPr>
            <a:spLocks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7651" name="Rectangle 2"/>
          <p:cNvSpPr/>
          <p:nvPr>
            <p:ph type="body" idx="1"/>
          </p:nvPr>
        </p:nvSpPr>
        <p:spPr>
          <a:xfrm>
            <a:off x="685800" y="4343400"/>
            <a:ext cx="5486400" cy="4114800"/>
          </a:xfrm>
          <a:ln/>
        </p:spPr>
        <p:txBody>
          <a:bodyPr wrap="none" lIns="0" tIns="0" rIns="0" bIns="0" anchor="ctr" anchorCtr="0"/>
          <a:p>
            <a:pPr lvl="0"/>
            <a:endParaRPr lang="zh-CN" altLang="en-US">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ln/>
        </p:spPr>
        <p:txBody>
          <a:bodyPr wrap="square" lIns="0" tIns="0" rIns="0" bIns="0" anchor="t" anchorCtr="0"/>
          <a:p>
            <a:pPr lvl="0"/>
            <a:endParaRPr lang="en-US" altLang="x-non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31746" name="Rectangle 1"/>
          <p:cNvSpPr>
            <a:spLocks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31747" name="Rectangle 2"/>
          <p:cNvSpPr/>
          <p:nvPr>
            <p:ph type="body" idx="1"/>
          </p:nvPr>
        </p:nvSpPr>
        <p:spPr>
          <a:xfrm>
            <a:off x="685800" y="4343400"/>
            <a:ext cx="5486400" cy="4114800"/>
          </a:xfrm>
          <a:ln/>
        </p:spPr>
        <p:txBody>
          <a:bodyPr wrap="none" lIns="0" tIns="0" rIns="0" bIns="0" anchor="ctr" anchorCtr="0"/>
          <a:p>
            <a:pPr lvl="0"/>
            <a:endParaRPr lang="zh-CN" altLang="en-US">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ln/>
        </p:spPr>
        <p:txBody>
          <a:bodyPr wrap="square" lIns="0" tIns="0" rIns="0" bIns="0" anchor="t" anchorCtr="0"/>
          <a:p>
            <a:pPr lvl="0"/>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4" name="日期占位符 3"/>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日期占位符 3"/>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日期占位符 3"/>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1141412"/>
          </a:xfrm>
        </p:spPr>
        <p:txBody>
          <a:bodyPr/>
          <a:lstStyle/>
          <a:p>
            <a:r>
              <a:rPr lang="en-US"/>
              <a:t>Click to edit Master title style</a:t>
            </a:r>
            <a:endParaRPr lang="en-US"/>
          </a:p>
        </p:txBody>
      </p:sp>
      <p:sp>
        <p:nvSpPr>
          <p:cNvPr id="3" name="日期占位符 2"/>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日期占位符 3"/>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4" name="日期占位符 3"/>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日期占位符 4"/>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日期占位符 6"/>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日期占位符 2"/>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日期占位符 4"/>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0000" tIns="46800" rIns="90000" bIns="4680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457200" rtl="0" eaLnBrk="0" fontAlgn="base" latinLnBrk="0" hangingPunct="0">
              <a:lnSpc>
                <a:spcPct val="100000"/>
              </a:lnSpc>
              <a:spcBef>
                <a:spcPts val="800"/>
              </a:spcBef>
              <a:spcAft>
                <a:spcPct val="0"/>
              </a:spcAft>
              <a:buClr>
                <a:srgbClr val="000000"/>
              </a:buClr>
              <a:buSzPct val="100000"/>
              <a:buFont typeface="Times New Roman" panose="02020603050405020304" pitchFamily="18" charset="0"/>
              <a:buNone/>
              <a:defRPr/>
            </a:pPr>
            <a:endParaRPr kumimoji="0" lang="en-US" sz="3200" b="0" i="0" u="none" strike="noStrike" kern="0" cap="none" spc="0" normalizeH="0" baseline="0" noProof="0">
              <a:ln>
                <a:noFill/>
              </a:ln>
              <a:solidFill>
                <a:srgbClr val="000000"/>
              </a:solidFill>
              <a:effectLst/>
              <a:uLnTx/>
              <a:uFillTx/>
              <a:latin typeface="+mn-lt"/>
              <a:ea typeface="+mn-ea"/>
              <a:cs typeface="宋体" panose="02010600030101010101" pitchFamily="2" charset="-122"/>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日期占位符 4"/>
          <p:cNvSpPr>
            <a:spLocks noGrp="1"/>
          </p:cNvSpPr>
          <p:nvPr>
            <p:ph type="dt" idx="10"/>
          </p:nvPr>
        </p:nvSpPr>
        <p:spPr/>
        <p:txBody>
          <a:bodyPr/>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idx="11"/>
          </p:nvPr>
        </p:nvSpPr>
        <p:spPr/>
        <p:txBody>
          <a:bodyPr/>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idx="12"/>
          </p:nvPr>
        </p:nvSpPr>
        <p:spPr/>
        <p:txBody>
          <a:bodyPr/>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blipFill>
        <a:effectLst/>
      </p:bgPr>
    </p:bg>
    <p:spTree>
      <p:nvGrpSpPr>
        <p:cNvPr id="1" name=""/>
        <p:cNvGrpSpPr/>
        <p:nvPr/>
      </p:nvGrpSpPr>
      <p:grpSpPr/>
      <p:sp>
        <p:nvSpPr>
          <p:cNvPr id="1026" name="Rectangle 1"/>
          <p:cNvSpPr>
            <a:spLocks noGrp="1"/>
          </p:cNvSpPr>
          <p:nvPr>
            <p:ph type="title"/>
          </p:nvPr>
        </p:nvSpPr>
        <p:spPr>
          <a:xfrm>
            <a:off x="457200" y="274638"/>
            <a:ext cx="8228013" cy="1141412"/>
          </a:xfrm>
          <a:prstGeom prst="rect">
            <a:avLst/>
          </a:prstGeom>
          <a:noFill/>
          <a:ln w="9525">
            <a:noFill/>
          </a:ln>
        </p:spPr>
        <p:txBody>
          <a:bodyPr lIns="90000" tIns="46800" rIns="90000" bIns="46800" anchor="ctr" anchorCtr="0"/>
          <a:p>
            <a:pPr lvl="0"/>
            <a:r>
              <a:rPr lang="en-GB" altLang="zh-CN"/>
              <a:t>Click to edit the title text format</a:t>
            </a:r>
            <a:endParaRPr lang="en-GB" altLang="zh-CN"/>
          </a:p>
        </p:txBody>
      </p:sp>
      <p:sp>
        <p:nvSpPr>
          <p:cNvPr id="1027" name="Rectangle 2"/>
          <p:cNvSpPr>
            <a:spLocks noGrp="1"/>
          </p:cNvSpPr>
          <p:nvPr>
            <p:ph type="body" idx="1"/>
          </p:nvPr>
        </p:nvSpPr>
        <p:spPr>
          <a:xfrm>
            <a:off x="457200" y="1600200"/>
            <a:ext cx="8228013" cy="4524375"/>
          </a:xfrm>
          <a:prstGeom prst="rect">
            <a:avLst/>
          </a:prstGeom>
          <a:noFill/>
          <a:ln w="9525">
            <a:noFill/>
          </a:ln>
        </p:spPr>
        <p:txBody>
          <a:bodyPr lIns="90000" tIns="46800" rIns="90000" bIns="46800"/>
          <a:p>
            <a:pPr lvl="0"/>
            <a:r>
              <a:rPr lang="en-GB" altLang="zh-CN"/>
              <a:t>Click to edit the outline text format</a:t>
            </a:r>
            <a:endParaRPr lang="en-GB" altLang="zh-CN"/>
          </a:p>
          <a:p>
            <a:pPr lvl="1"/>
            <a:r>
              <a:rPr lang="en-GB" altLang="zh-CN"/>
              <a:t>Second Outline Level</a:t>
            </a:r>
            <a:endParaRPr lang="en-GB" altLang="zh-CN"/>
          </a:p>
          <a:p>
            <a:pPr lvl="2"/>
            <a:r>
              <a:rPr lang="en-GB" altLang="zh-CN"/>
              <a:t>Third Outline Level</a:t>
            </a:r>
            <a:endParaRPr lang="en-GB" altLang="zh-CN"/>
          </a:p>
          <a:p>
            <a:pPr lvl="3"/>
            <a:r>
              <a:rPr lang="en-GB" altLang="zh-CN"/>
              <a:t>Fourth Outline Level</a:t>
            </a:r>
            <a:endParaRPr lang="en-GB" altLang="zh-CN"/>
          </a:p>
          <a:p>
            <a:pPr lvl="4"/>
            <a:r>
              <a:rPr lang="en-GB" altLang="zh-CN"/>
              <a:t>Fifth Outline Level</a:t>
            </a:r>
            <a:endParaRPr lang="en-GB" altLang="zh-CN"/>
          </a:p>
          <a:p>
            <a:pPr lvl="4"/>
            <a:r>
              <a:rPr lang="en-GB" altLang="zh-CN"/>
              <a:t>Sixth Outline Level</a:t>
            </a:r>
            <a:endParaRPr lang="en-GB" altLang="zh-CN"/>
          </a:p>
          <a:p>
            <a:pPr lvl="4"/>
            <a:r>
              <a:rPr lang="en-GB" altLang="zh-CN"/>
              <a:t>Seventh Outline Level</a:t>
            </a:r>
            <a:endParaRPr lang="en-GB" altLang="zh-CN"/>
          </a:p>
          <a:p>
            <a:pPr lvl="4"/>
            <a:r>
              <a:rPr lang="en-GB" altLang="zh-CN"/>
              <a:t>Eighth Outline Level</a:t>
            </a:r>
            <a:endParaRPr lang="en-GB" altLang="zh-CN"/>
          </a:p>
          <a:p>
            <a:pPr lvl="4"/>
            <a:r>
              <a:rPr lang="en-GB" altLang="zh-CN"/>
              <a:t>Ninth Outline Level</a:t>
            </a:r>
            <a:endParaRPr lang="en-GB" altLang="zh-CN"/>
          </a:p>
        </p:txBody>
      </p:sp>
      <p:sp>
        <p:nvSpPr>
          <p:cNvPr id="2" name="Rectangle 3"/>
          <p:cNvSpPr>
            <a:spLocks noGrp="1" noChangeArrowheads="1"/>
          </p:cNvSpPr>
          <p:nvPr>
            <p:ph type="dt"/>
          </p:nvPr>
        </p:nvSpPr>
        <p:spPr bwMode="auto">
          <a:xfrm>
            <a:off x="457200" y="6245225"/>
            <a:ext cx="2132013" cy="474663"/>
          </a:xfrm>
          <a:prstGeom prst="rect">
            <a:avLst/>
          </a:prstGeom>
          <a:noFill/>
          <a:ln w="9525">
            <a:noFill/>
            <a:round/>
          </a:ln>
          <a:effectLst/>
        </p:spPr>
        <p:txBody>
          <a:bodyPr vert="horz" wrap="square" lIns="90000" tIns="46800" rIns="90000" bIns="46800" numCol="1" anchor="t" anchorCtr="0" compatLnSpc="1"/>
          <a:lstStyle>
            <a:lvl1pPr eaLnBrk="1" hangingPunct="1">
              <a:spcBef>
                <a:spcPct val="0"/>
              </a:spcBef>
              <a:buClr>
                <a:srgbClr val="000000"/>
              </a:buClr>
              <a:buSzPct val="100000"/>
              <a:buFont typeface="Times New Roman" panose="02020603050405020304" pitchFamily="18" charset="0"/>
              <a:buNone/>
              <a:defRPr sz="1400">
                <a:latin typeface="Arial" panose="020B0604020202020204" pitchFamily="34" charset="0"/>
                <a:ea typeface="宋体" panose="02010600030101010101" pitchFamily="2" charset="-122"/>
              </a:defRPr>
            </a:lvl1pPr>
          </a:lstStyle>
          <a:p>
            <a:pPr marL="0" marR="0" lvl="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28" name="Rectangle 4"/>
          <p:cNvSpPr>
            <a:spLocks noGrp="1" noChangeArrowheads="1"/>
          </p:cNvSpPr>
          <p:nvPr>
            <p:ph type="ftr"/>
          </p:nvPr>
        </p:nvSpPr>
        <p:spPr bwMode="auto">
          <a:xfrm>
            <a:off x="3124200" y="6245225"/>
            <a:ext cx="2894013" cy="474663"/>
          </a:xfrm>
          <a:prstGeom prst="rect">
            <a:avLst/>
          </a:prstGeom>
          <a:noFill/>
          <a:ln w="9525">
            <a:noFill/>
            <a:round/>
          </a:ln>
          <a:effectLst/>
        </p:spPr>
        <p:txBody>
          <a:bodyPr vert="horz" wrap="square" lIns="90000" tIns="46800" rIns="90000" bIns="46800" numCol="1" anchor="t" anchorCtr="0" compatLnSpc="1"/>
          <a:lstStyle>
            <a:lvl1pPr algn="ctr" eaLnBrk="1" hangingPunct="1">
              <a:spcBef>
                <a:spcPct val="0"/>
              </a:spcBef>
              <a:buClr>
                <a:srgbClr val="000000"/>
              </a:buClr>
              <a:buSzPct val="100000"/>
              <a:buFont typeface="Times New Roman" panose="02020603050405020304" pitchFamily="18" charset="0"/>
              <a:buNone/>
              <a:defRPr sz="1400">
                <a:latin typeface="Arial" panose="020B0604020202020204" pitchFamily="34" charset="0"/>
                <a:ea typeface="宋体" panose="02010600030101010101" pitchFamily="2" charset="-122"/>
              </a:defRPr>
            </a:lvl1pPr>
          </a:lstStyle>
          <a:p>
            <a:pPr marL="0" marR="0" lvl="0" indent="0" algn="ctr"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sldNum"/>
          </p:nvPr>
        </p:nvSpPr>
        <p:spPr bwMode="auto">
          <a:xfrm>
            <a:off x="6553200" y="6245225"/>
            <a:ext cx="2132013" cy="474663"/>
          </a:xfrm>
          <a:prstGeom prst="rect">
            <a:avLst/>
          </a:prstGeom>
          <a:noFill/>
          <a:ln w="9525">
            <a:noFill/>
            <a:round/>
          </a:ln>
          <a:effectLst/>
        </p:spPr>
        <p:txBody>
          <a:bodyPr vert="horz" wrap="square" lIns="90000" tIns="46800" rIns="90000" bIns="46800" numCol="1" anchor="t" anchorCtr="0" compatLnSpc="1"/>
          <a:lstStyle>
            <a:lvl1pPr algn="r">
              <a:buFont typeface="Times New Roman" panose="02020603050405020304" pitchFamily="18" charset="0"/>
              <a:defRPr sz="1400"/>
            </a:lvl1pPr>
          </a:lstStyle>
          <a:p>
            <a:pPr lvl="0" eaLnBrk="1" hangingPunct="1">
              <a:buClr>
                <a:srgbClr val="000000"/>
              </a:buClr>
              <a:buSzPct val="100000"/>
              <a:buNone/>
            </a:pPr>
            <a:fld id="{9A0DB2DC-4C9A-4742-B13C-FB6460FD3503}" type="slidenum">
              <a:rPr lang="en-US" altLang="en-US">
                <a:latin typeface="Arial" panose="020B0604020202020204" pitchFamily="34" charset="0"/>
              </a:rPr>
            </a:fld>
            <a:endParaRPr lang="en-US"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宋体" panose="02010600030101010101" pitchFamily="2" charset="-122"/>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宋体" panose="02010600030101010101" pitchFamily="2" charset="-122"/>
          <a:cs typeface="宋体" panose="02010600030101010101" pitchFamily="2" charset="-122"/>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宋体" panose="02010600030101010101" pitchFamily="2" charset="-122"/>
          <a:cs typeface="宋体" panose="02010600030101010101" pitchFamily="2" charset="-122"/>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宋体" panose="02010600030101010101" pitchFamily="2" charset="-122"/>
          <a:cs typeface="宋体" panose="02010600030101010101" pitchFamily="2" charset="-122"/>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宋体" panose="02010600030101010101" pitchFamily="2" charset="-122"/>
          <a:cs typeface="宋体" panose="02010600030101010101" pitchFamily="2" charset="-122"/>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宋体" panose="02010600030101010101" pitchFamily="2" charset="-122"/>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宋体" panose="02010600030101010101" pitchFamily="2" charset="-122"/>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宋体" panose="02010600030101010101" pitchFamily="2" charset="-122"/>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宋体" panose="02010600030101010101" pitchFamily="2" charset="-122"/>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宋体" panose="02010600030101010101" pitchFamily="2" charset="-122"/>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宋体" panose="02010600030101010101" pitchFamily="2" charset="-122"/>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宋体" panose="02010600030101010101" pitchFamily="2" charset="-122"/>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宋体" panose="02010600030101010101" pitchFamily="2" charset="-122"/>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宋体" panose="02010600030101010101" pitchFamily="2" charset="-122"/>
        </a:defRPr>
      </a:lvl5pPr>
      <a:lvl6pPr marL="2514600" indent="-228600" algn="l" defTabSz="457200" rtl="0" fontAlgn="base">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6pPr>
      <a:lvl7pPr marL="2971800" indent="-228600" algn="l" defTabSz="457200" rtl="0" fontAlgn="base">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7pPr>
      <a:lvl8pPr marL="3429000" indent="-228600" algn="l" defTabSz="457200" rtl="0" fontAlgn="base">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8pPr>
      <a:lvl9pPr marL="3886200" indent="-228600" algn="l" defTabSz="457200" rtl="0" fontAlgn="base">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mailto:shao@stat.wisc.ed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Rectangle 1"/>
          <p:cNvSpPr>
            <a:spLocks noGrp="1"/>
          </p:cNvSpPr>
          <p:nvPr>
            <p:ph type="title"/>
          </p:nvPr>
        </p:nvSpPr>
        <p:spPr>
          <a:xfrm>
            <a:off x="900113" y="2490788"/>
            <a:ext cx="7486650" cy="1370012"/>
          </a:xfrm>
          <a:ln/>
        </p:spPr>
        <p:txBody>
          <a:bodyPr vert="horz" wrap="square" lIns="90000" tIns="46800" rIns="90000" bIns="46800" anchor="ctr" anchorCtr="0"/>
          <a:p>
            <a:pPr defTabSz="457200"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b="1">
                <a:solidFill>
                  <a:srgbClr val="FF0000"/>
                </a:solidFill>
              </a:rPr>
              <a:t>VISP</a:t>
            </a:r>
            <a:r>
              <a:rPr lang="en-US" altLang="en-US" sz="3200" b="1">
                <a:solidFill>
                  <a:schemeClr val="tx1"/>
                </a:solidFill>
              </a:rPr>
              <a:t>+</a:t>
            </a:r>
            <a:r>
              <a:rPr lang="en-US" altLang="en-US" sz="3200" b="1">
                <a:solidFill>
                  <a:srgbClr val="FF0000"/>
                </a:solidFill>
              </a:rPr>
              <a:t>MS</a:t>
            </a:r>
            <a:br>
              <a:rPr lang="en-US" altLang="en-US" sz="3200" b="1"/>
            </a:br>
            <a:r>
              <a:rPr lang="en-US" altLang="en-US" sz="2400" b="1">
                <a:solidFill>
                  <a:srgbClr val="FF0000"/>
                </a:solidFill>
              </a:rPr>
              <a:t>V</a:t>
            </a:r>
            <a:r>
              <a:rPr lang="en-US" altLang="en-US" sz="2400"/>
              <a:t>isiting </a:t>
            </a:r>
            <a:r>
              <a:rPr lang="en-US" altLang="en-US" sz="2400" b="1">
                <a:solidFill>
                  <a:srgbClr val="FF0000"/>
                </a:solidFill>
              </a:rPr>
              <a:t>I</a:t>
            </a:r>
            <a:r>
              <a:rPr lang="en-US" altLang="en-US" sz="2400"/>
              <a:t>nternational </a:t>
            </a:r>
            <a:r>
              <a:rPr lang="en-US" altLang="en-US" sz="2400" b="1">
                <a:solidFill>
                  <a:srgbClr val="FF0000"/>
                </a:solidFill>
              </a:rPr>
              <a:t>S</a:t>
            </a:r>
            <a:r>
              <a:rPr lang="en-US" altLang="en-US" sz="2400"/>
              <a:t>tudents </a:t>
            </a:r>
            <a:r>
              <a:rPr lang="en-US" altLang="en-US" sz="2400" b="1">
                <a:solidFill>
                  <a:srgbClr val="FF0000"/>
                </a:solidFill>
              </a:rPr>
              <a:t>P</a:t>
            </a:r>
            <a:r>
              <a:rPr lang="en-US" altLang="en-US" sz="2400"/>
              <a:t>rogram</a:t>
            </a:r>
            <a:br>
              <a:rPr lang="en-US" altLang="en-US" sz="2400"/>
            </a:br>
            <a:r>
              <a:rPr lang="en-US" altLang="en-US" sz="2400" b="1"/>
              <a:t>+</a:t>
            </a:r>
            <a:r>
              <a:rPr lang="en-US" altLang="en-US" sz="2400"/>
              <a:t> </a:t>
            </a:r>
            <a:r>
              <a:rPr lang="en-US" altLang="en-US" sz="2400" b="1">
                <a:solidFill>
                  <a:srgbClr val="FF0000"/>
                </a:solidFill>
              </a:rPr>
              <a:t>M</a:t>
            </a:r>
            <a:r>
              <a:rPr lang="en-US" altLang="en-US" sz="2400"/>
              <a:t>aster of Science in </a:t>
            </a:r>
            <a:r>
              <a:rPr lang="en-US" altLang="en-US" sz="2400" b="1">
                <a:solidFill>
                  <a:srgbClr val="FF0000"/>
                </a:solidFill>
              </a:rPr>
              <a:t>S</a:t>
            </a:r>
            <a:r>
              <a:rPr lang="en-US" altLang="en-US" sz="2400"/>
              <a:t>tatistics</a:t>
            </a:r>
            <a:br>
              <a:rPr lang="en-US" altLang="en-US" sz="2400" b="1"/>
            </a:br>
            <a:r>
              <a:rPr lang="zh-CN" altLang="en-US" sz="3200" b="1"/>
              <a:t>国际访问学生项目</a:t>
            </a:r>
            <a:r>
              <a:rPr lang="en-US" altLang="zh-CN" sz="3200" b="1"/>
              <a:t>+</a:t>
            </a:r>
            <a:r>
              <a:rPr lang="zh-CN" altLang="en-US" sz="3200" b="1"/>
              <a:t>理学统计硕士</a:t>
            </a:r>
            <a:br>
              <a:rPr lang="en-US" altLang="zh-CN" sz="3200" b="1"/>
            </a:br>
            <a:r>
              <a:rPr lang="zh-CN" altLang="en-US" sz="2800" b="1"/>
              <a:t>（又称</a:t>
            </a:r>
            <a:r>
              <a:rPr lang="en-US" altLang="zh-CN" sz="2800" b="1"/>
              <a:t>3+1+1</a:t>
            </a:r>
            <a:r>
              <a:rPr lang="zh-CN" altLang="en-US" sz="2800" b="1"/>
              <a:t>或</a:t>
            </a:r>
            <a:r>
              <a:rPr lang="en-US" altLang="zh-CN" sz="2800" b="1"/>
              <a:t>3.5+0.5+1</a:t>
            </a:r>
            <a:r>
              <a:rPr lang="zh-CN" altLang="en-US" sz="2800" b="1"/>
              <a:t>项目）</a:t>
            </a:r>
            <a:endParaRPr lang="en-US" altLang="en-US" sz="2800" b="1"/>
          </a:p>
        </p:txBody>
      </p:sp>
      <p:sp>
        <p:nvSpPr>
          <p:cNvPr id="16386" name="Rectangle 2"/>
          <p:cNvSpPr>
            <a:spLocks noGrp="1"/>
          </p:cNvSpPr>
          <p:nvPr>
            <p:ph type="subTitle"/>
          </p:nvPr>
        </p:nvSpPr>
        <p:spPr>
          <a:xfrm>
            <a:off x="1403350" y="4652963"/>
            <a:ext cx="6008688" cy="1890712"/>
          </a:xfrm>
          <a:ln/>
        </p:spPr>
        <p:txBody>
          <a:bodyPr vert="horz" wrap="square" lIns="90000" tIns="46800" rIns="90000" bIns="46800" anchor="t" anchorCtr="0"/>
          <a:lstStyle>
            <a:lvl1pPr marL="0" lvl="0" indent="0" algn="ctr">
              <a:buClr>
                <a:srgbClr val="000000"/>
              </a:buClr>
              <a:buSzPct val="100000"/>
              <a:buFont typeface="Times New Roman" panose="02020603050405020304" pitchFamily="18" charset="0"/>
              <a:defRPr/>
            </a:lvl1pPr>
            <a:lvl2pPr marL="457200" lvl="1" indent="0" algn="ctr">
              <a:buClr>
                <a:srgbClr val="000000"/>
              </a:buClr>
              <a:buSzPct val="100000"/>
              <a:buFont typeface="Times New Roman" panose="02020603050405020304" pitchFamily="18" charset="0"/>
              <a:defRPr/>
            </a:lvl2pPr>
            <a:lvl3pPr marL="914400" lvl="2" indent="0" algn="ctr">
              <a:buClr>
                <a:srgbClr val="000000"/>
              </a:buClr>
              <a:buSzPct val="100000"/>
              <a:buFont typeface="Times New Roman" panose="02020603050405020304" pitchFamily="18" charset="0"/>
              <a:defRPr/>
            </a:lvl3pPr>
            <a:lvl4pPr marL="1371600" lvl="3" indent="0" algn="ctr">
              <a:buClr>
                <a:srgbClr val="000000"/>
              </a:buClr>
              <a:buSzPct val="100000"/>
              <a:buFont typeface="Times New Roman" panose="02020603050405020304" pitchFamily="18" charset="0"/>
              <a:defRPr/>
            </a:lvl4pPr>
            <a:lvl5pPr marL="1828800" lvl="4" indent="0" algn="ctr">
              <a:buClr>
                <a:srgbClr val="000000"/>
              </a:buClr>
              <a:buSzPct val="100000"/>
              <a:buFont typeface="Times New Roman" panose="02020603050405020304" pitchFamily="18" charset="0"/>
              <a:defRPr/>
            </a:lvl5pPr>
          </a:lstStyle>
          <a:p>
            <a:pPr lvl="0" defTabSz="457200" eaLnBrk="1" hangingPunct="1">
              <a:lnSpc>
                <a:spcPct val="90000"/>
              </a:lnSpc>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a:t>美国</a:t>
            </a:r>
            <a:r>
              <a:rPr lang="zh-CN" altLang="en-US" sz="2800"/>
              <a:t>威斯康辛</a:t>
            </a:r>
            <a:r>
              <a:rPr lang="en-US" altLang="zh-CN" sz="2800"/>
              <a:t>-</a:t>
            </a:r>
            <a:r>
              <a:rPr lang="zh-CN" altLang="en-US" sz="2800"/>
              <a:t>麦迪逊大学</a:t>
            </a:r>
            <a:r>
              <a:rPr lang="en-US" altLang="en-US" sz="2800"/>
              <a:t>统计</a:t>
            </a:r>
            <a:r>
              <a:rPr lang="zh-CN" altLang="en-US" sz="2800"/>
              <a:t>系</a:t>
            </a:r>
            <a:endParaRPr lang="en-US" altLang="zh-CN" sz="2800"/>
          </a:p>
          <a:p>
            <a:pPr lvl="0" defTabSz="457200" eaLnBrk="1" hangingPunct="1">
              <a:lnSpc>
                <a:spcPct val="90000"/>
              </a:lnSpc>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a:t>University of Wisconsin-Madison, Department of Statistics</a:t>
            </a:r>
            <a:endParaRPr lang="en-US" altLang="en-US" sz="2800"/>
          </a:p>
          <a:p>
            <a:pPr lvl="0" defTabSz="457200" eaLnBrk="1" hangingPunct="1">
              <a:lnSpc>
                <a:spcPct val="90000"/>
              </a:lnSpc>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z="2400"/>
          </a:p>
        </p:txBody>
      </p:sp>
      <p:pic>
        <p:nvPicPr>
          <p:cNvPr id="16387" name="Picture 5"/>
          <p:cNvPicPr>
            <a:picLocks noChangeAspect="1"/>
          </p:cNvPicPr>
          <p:nvPr/>
        </p:nvPicPr>
        <p:blipFill>
          <a:blip r:embed="rId1"/>
          <a:stretch>
            <a:fillRect/>
          </a:stretch>
        </p:blipFill>
        <p:spPr>
          <a:xfrm>
            <a:off x="0" y="-26987"/>
            <a:ext cx="9144000" cy="1122362"/>
          </a:xfrm>
          <a:prstGeom prst="rect">
            <a:avLst/>
          </a:prstGeom>
          <a:noFill/>
          <a:ln w="9525">
            <a:noFill/>
          </a:ln>
        </p:spPr>
      </p:pic>
      <p:cxnSp>
        <p:nvCxnSpPr>
          <p:cNvPr id="9" name="Straight Connector 8"/>
          <p:cNvCxnSpPr/>
          <p:nvPr/>
        </p:nvCxnSpPr>
        <p:spPr>
          <a:xfrm>
            <a:off x="1042988" y="4365625"/>
            <a:ext cx="7267575" cy="460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Title 1"/>
          <p:cNvSpPr>
            <a:spLocks noGrp="1"/>
          </p:cNvSpPr>
          <p:nvPr>
            <p:ph type="title"/>
          </p:nvPr>
        </p:nvSpPr>
        <p:spPr>
          <a:xfrm>
            <a:off x="457200" y="115888"/>
            <a:ext cx="8228013" cy="433387"/>
          </a:xfrm>
          <a:ln/>
        </p:spPr>
        <p:txBody>
          <a:bodyPr vert="horz" wrap="square" lIns="90000" tIns="46800" rIns="90000" bIns="46800" anchor="ctr" anchorCtr="0"/>
          <a:p>
            <a:r>
              <a:rPr lang="zh-CN" altLang="en-US" sz="2800" b="1"/>
              <a:t>课程简介</a:t>
            </a:r>
            <a:endParaRPr lang="en-US" altLang="en-US" sz="2800"/>
          </a:p>
        </p:txBody>
      </p:sp>
      <p:sp>
        <p:nvSpPr>
          <p:cNvPr id="32770" name="Content Placeholder 2"/>
          <p:cNvSpPr>
            <a:spLocks noGrp="1"/>
          </p:cNvSpPr>
          <p:nvPr>
            <p:ph idx="1"/>
          </p:nvPr>
        </p:nvSpPr>
        <p:spPr>
          <a:xfrm>
            <a:off x="457200" y="836613"/>
            <a:ext cx="8228013" cy="5832475"/>
          </a:xfrm>
          <a:ln/>
        </p:spPr>
        <p:txBody>
          <a:bodyPr vert="horz" wrap="square" lIns="90000" tIns="46800" rIns="90000" bIns="46800" anchor="t" anchorCtr="0"/>
          <a:p>
            <a:pPr algn="ctr"/>
            <a:r>
              <a:rPr lang="zh-CN" altLang="en-US" sz="2800" b="1"/>
              <a:t>课程简介</a:t>
            </a:r>
            <a:r>
              <a:rPr lang="zh-CN" altLang="en-US" sz="2800"/>
              <a:t>（总计</a:t>
            </a:r>
            <a:r>
              <a:rPr lang="en-US" altLang="zh-CN" sz="2800"/>
              <a:t>30</a:t>
            </a:r>
            <a:r>
              <a:rPr lang="zh-CN" altLang="en-US" sz="2800"/>
              <a:t>学分）</a:t>
            </a:r>
            <a:endParaRPr lang="en-US" altLang="zh-CN" sz="2800"/>
          </a:p>
          <a:p>
            <a:r>
              <a:rPr lang="zh-CN" altLang="en-US" sz="2400" b="1"/>
              <a:t>第一年</a:t>
            </a:r>
            <a:r>
              <a:rPr lang="zh-CN" altLang="en-US" sz="2400"/>
              <a:t>（</a:t>
            </a:r>
            <a:r>
              <a:rPr lang="en-US" altLang="zh-CN" sz="2400"/>
              <a:t>VISP</a:t>
            </a:r>
            <a:r>
              <a:rPr lang="zh-CN" altLang="en-US" sz="2400"/>
              <a:t>）</a:t>
            </a:r>
            <a:endParaRPr lang="en-US" altLang="zh-CN" sz="2400"/>
          </a:p>
          <a:p>
            <a:r>
              <a:rPr lang="zh-CN" altLang="en-US" sz="2400"/>
              <a:t>必修课：</a:t>
            </a:r>
            <a:r>
              <a:rPr lang="en-US" altLang="zh-CN" sz="2400"/>
              <a:t>601</a:t>
            </a:r>
            <a:r>
              <a:rPr lang="zh-CN" altLang="en-US" sz="2400"/>
              <a:t> </a:t>
            </a:r>
            <a:r>
              <a:rPr lang="en-US" altLang="zh-CN" sz="2400"/>
              <a:t>Statistics Methods </a:t>
            </a:r>
            <a:r>
              <a:rPr lang="zh-CN" altLang="en-US" sz="2400"/>
              <a:t>（</a:t>
            </a:r>
            <a:r>
              <a:rPr lang="en-US" altLang="zh-CN" sz="2400"/>
              <a:t>4</a:t>
            </a:r>
            <a:r>
              <a:rPr lang="zh-CN" altLang="en-US" sz="2400"/>
              <a:t>学分）  </a:t>
            </a:r>
            <a:r>
              <a:rPr lang="zh-CN" altLang="en-US" sz="2400">
                <a:solidFill>
                  <a:srgbClr val="FF0000"/>
                </a:solidFill>
              </a:rPr>
              <a:t>有网课</a:t>
            </a:r>
            <a:endParaRPr lang="en-US" altLang="zh-CN" sz="2400">
              <a:solidFill>
                <a:srgbClr val="FF0000"/>
              </a:solidFill>
            </a:endParaRPr>
          </a:p>
          <a:p>
            <a:r>
              <a:rPr lang="en-US" altLang="zh-CN" sz="2400"/>
              <a:t>              610</a:t>
            </a:r>
            <a:r>
              <a:rPr lang="zh-CN" altLang="en-US" sz="2400"/>
              <a:t> </a:t>
            </a:r>
            <a:r>
              <a:rPr lang="en-US" altLang="zh-CN" sz="2400"/>
              <a:t>Statistical Inference</a:t>
            </a:r>
            <a:r>
              <a:rPr lang="zh-CN" altLang="en-US" sz="2400"/>
              <a:t>（</a:t>
            </a:r>
            <a:r>
              <a:rPr lang="en-US" altLang="zh-CN" sz="2400"/>
              <a:t>4</a:t>
            </a:r>
            <a:r>
              <a:rPr lang="zh-CN" altLang="en-US" sz="2400"/>
              <a:t>学分） </a:t>
            </a:r>
            <a:r>
              <a:rPr lang="zh-CN" altLang="en-US" sz="2400">
                <a:solidFill>
                  <a:srgbClr val="FF0000"/>
                </a:solidFill>
              </a:rPr>
              <a:t>有网课</a:t>
            </a:r>
            <a:endParaRPr lang="en-US" altLang="zh-CN" sz="2400"/>
          </a:p>
          <a:p>
            <a:r>
              <a:rPr lang="zh-CN" altLang="en-US" sz="2400"/>
              <a:t>              </a:t>
            </a:r>
            <a:r>
              <a:rPr lang="en-US" altLang="zh-CN" sz="2400"/>
              <a:t>615</a:t>
            </a:r>
            <a:r>
              <a:rPr lang="zh-CN" altLang="en-US" sz="2400"/>
              <a:t> </a:t>
            </a:r>
            <a:r>
              <a:rPr lang="en-US" altLang="zh-CN" sz="2400"/>
              <a:t>Statistical Learning</a:t>
            </a:r>
            <a:r>
              <a:rPr lang="zh-CN" altLang="en-US" sz="2400"/>
              <a:t>（</a:t>
            </a:r>
            <a:r>
              <a:rPr lang="en-US" altLang="zh-CN" sz="2400"/>
              <a:t>3</a:t>
            </a:r>
            <a:r>
              <a:rPr lang="zh-CN" altLang="en-US" sz="2400"/>
              <a:t>学分）  </a:t>
            </a:r>
            <a:r>
              <a:rPr lang="zh-CN" altLang="en-US" sz="2400">
                <a:solidFill>
                  <a:srgbClr val="FF0000"/>
                </a:solidFill>
              </a:rPr>
              <a:t>有网课</a:t>
            </a:r>
            <a:endParaRPr lang="en-US" altLang="zh-CN" sz="2400"/>
          </a:p>
          <a:p>
            <a:r>
              <a:rPr lang="zh-CN" altLang="en-US" sz="2400"/>
              <a:t>选修课：</a:t>
            </a:r>
            <a:r>
              <a:rPr lang="en-US" altLang="zh-CN" sz="2400"/>
              <a:t>303-305</a:t>
            </a:r>
            <a:r>
              <a:rPr lang="zh-CN" altLang="en-US" sz="2400"/>
              <a:t> </a:t>
            </a:r>
            <a:r>
              <a:rPr lang="en-US" altLang="zh-CN" sz="2400"/>
              <a:t>R</a:t>
            </a:r>
            <a:r>
              <a:rPr lang="zh-CN" altLang="en-US" sz="2400"/>
              <a:t> 语言（</a:t>
            </a:r>
            <a:r>
              <a:rPr lang="en-US" altLang="zh-CN" sz="2400"/>
              <a:t>3</a:t>
            </a:r>
            <a:r>
              <a:rPr lang="zh-CN" altLang="en-US" sz="2400"/>
              <a:t>学分）              </a:t>
            </a:r>
            <a:r>
              <a:rPr lang="zh-CN" altLang="en-US" sz="2400">
                <a:solidFill>
                  <a:srgbClr val="FF0000"/>
                </a:solidFill>
              </a:rPr>
              <a:t>有网课</a:t>
            </a:r>
            <a:endParaRPr lang="en-US" altLang="zh-CN" sz="2400">
              <a:solidFill>
                <a:srgbClr val="FF0000"/>
              </a:solidFill>
            </a:endParaRPr>
          </a:p>
          <a:p>
            <a:r>
              <a:rPr lang="zh-CN" altLang="en-US" sz="2400"/>
              <a:t>其它本科统计选修课（</a:t>
            </a:r>
            <a:r>
              <a:rPr lang="en-US" altLang="zh-CN" sz="2400"/>
              <a:t>3</a:t>
            </a:r>
            <a:r>
              <a:rPr lang="zh-CN" altLang="en-US" sz="2400"/>
              <a:t>学分） ：时间序列，离散数据，多元统计，金融统计，机器学习，深度机器学习，非参数统计，抽样调查，统计计算，</a:t>
            </a:r>
            <a:r>
              <a:rPr lang="en-US" altLang="zh-CN" sz="2400"/>
              <a:t>Bayes</a:t>
            </a:r>
            <a:r>
              <a:rPr lang="zh-CN" altLang="en-US" sz="2400"/>
              <a:t>方法 （目前无网课）</a:t>
            </a:r>
            <a:endParaRPr lang="en-US" altLang="zh-CN" sz="2400"/>
          </a:p>
          <a:p>
            <a:r>
              <a:rPr lang="zh-CN" altLang="en-US" sz="2400" b="1"/>
              <a:t>第二年</a:t>
            </a:r>
            <a:r>
              <a:rPr lang="zh-CN" altLang="en-US" sz="2400"/>
              <a:t>（</a:t>
            </a:r>
            <a:r>
              <a:rPr lang="en-US" altLang="zh-CN" sz="2400"/>
              <a:t>MSDS</a:t>
            </a:r>
            <a:r>
              <a:rPr lang="zh-CN" altLang="en-US" sz="2400"/>
              <a:t>）</a:t>
            </a:r>
            <a:endParaRPr lang="en-US" altLang="zh-CN" sz="2400"/>
          </a:p>
          <a:p>
            <a:r>
              <a:rPr lang="zh-CN" altLang="en-US" sz="2400"/>
              <a:t>必修课：</a:t>
            </a:r>
            <a:r>
              <a:rPr lang="en-US" altLang="zh-CN" sz="2400"/>
              <a:t>605</a:t>
            </a:r>
            <a:r>
              <a:rPr lang="zh-CN" altLang="en-US" sz="2400"/>
              <a:t> </a:t>
            </a:r>
            <a:r>
              <a:rPr lang="en-US" altLang="zh-CN" sz="2400"/>
              <a:t>Data Science Computing Project</a:t>
            </a:r>
            <a:r>
              <a:rPr lang="zh-CN" altLang="en-US" sz="2400"/>
              <a:t>（</a:t>
            </a:r>
            <a:r>
              <a:rPr lang="en-US" altLang="zh-CN" sz="2400"/>
              <a:t>3</a:t>
            </a:r>
            <a:r>
              <a:rPr lang="zh-CN" altLang="en-US" sz="2400"/>
              <a:t>学分）</a:t>
            </a:r>
            <a:endParaRPr lang="en-US" altLang="zh-CN" sz="2400"/>
          </a:p>
          <a:p>
            <a:r>
              <a:rPr lang="zh-CN" altLang="en-US" sz="2400"/>
              <a:t>              </a:t>
            </a:r>
            <a:r>
              <a:rPr lang="en-US" altLang="zh-CN" sz="2400"/>
              <a:t>628</a:t>
            </a:r>
            <a:r>
              <a:rPr lang="zh-CN" altLang="en-US" sz="2400"/>
              <a:t> </a:t>
            </a:r>
            <a:r>
              <a:rPr lang="en-US" altLang="zh-CN" sz="2400"/>
              <a:t>Data Science Practicum</a:t>
            </a:r>
            <a:r>
              <a:rPr lang="zh-CN" altLang="en-US" sz="2400"/>
              <a:t>（</a:t>
            </a:r>
            <a:r>
              <a:rPr lang="en-US" altLang="zh-CN" sz="2400"/>
              <a:t>3</a:t>
            </a:r>
            <a:r>
              <a:rPr lang="zh-CN" altLang="en-US" sz="2400"/>
              <a:t>学分） </a:t>
            </a:r>
            <a:endParaRPr lang="en-US" altLang="zh-CN" sz="2400"/>
          </a:p>
          <a:p>
            <a:r>
              <a:rPr lang="zh-CN" altLang="en-US" sz="2400"/>
              <a:t>选修课：其它硕士或博士统计选修课（共</a:t>
            </a:r>
            <a:r>
              <a:rPr lang="en-US" altLang="zh-CN" sz="2400"/>
              <a:t>10-13</a:t>
            </a:r>
            <a:r>
              <a:rPr lang="zh-CN" altLang="en-US" sz="2400"/>
              <a:t>学分）</a:t>
            </a:r>
            <a:endParaRPr lang="en-US" altLang="zh-CN" sz="2400"/>
          </a:p>
          <a:p>
            <a:endParaRPr lang="en-US" altLang="zh-CN" sz="2400"/>
          </a:p>
          <a:p>
            <a:endParaRPr lang="en-US" altLang="zh-CN" sz="2400"/>
          </a:p>
          <a:p>
            <a:endParaRPr lang="en-US" altLang="zh-CN" sz="2400"/>
          </a:p>
          <a:p>
            <a:endParaRPr lang="en-US" altLang="en-US" sz="2400"/>
          </a:p>
        </p:txBody>
      </p:sp>
      <p:pic>
        <p:nvPicPr>
          <p:cNvPr id="32771" name="Picture 4"/>
          <p:cNvPicPr>
            <a:picLocks noChangeAspect="1"/>
          </p:cNvPicPr>
          <p:nvPr/>
        </p:nvPicPr>
        <p:blipFill>
          <a:blip r:embed="rId1"/>
          <a:stretch>
            <a:fillRect/>
          </a:stretch>
        </p:blipFill>
        <p:spPr>
          <a:xfrm>
            <a:off x="0" y="-26987"/>
            <a:ext cx="9144000" cy="863600"/>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Title 1"/>
          <p:cNvSpPr>
            <a:spLocks noGrp="1"/>
          </p:cNvSpPr>
          <p:nvPr>
            <p:ph type="title"/>
          </p:nvPr>
        </p:nvSpPr>
        <p:spPr>
          <a:xfrm>
            <a:off x="457200" y="919163"/>
            <a:ext cx="8228013" cy="176212"/>
          </a:xfrm>
          <a:ln/>
        </p:spPr>
        <p:txBody>
          <a:bodyPr vert="horz" wrap="square" lIns="90000" tIns="46800" rIns="90000" bIns="46800" anchor="ctr" anchorCtr="0"/>
          <a:p>
            <a:pPr algn="l" eaLnBrk="1" hangingPunct="1"/>
            <a:r>
              <a:rPr lang="en-US" altLang="zh-CN" sz="2800"/>
              <a:t>          </a:t>
            </a:r>
            <a:endParaRPr lang="en-US" altLang="en-US" sz="2800" b="1"/>
          </a:p>
        </p:txBody>
      </p:sp>
      <p:sp>
        <p:nvSpPr>
          <p:cNvPr id="32770" name="Content Placeholder 2"/>
          <p:cNvSpPr>
            <a:spLocks noGrp="1" noChangeArrowheads="1"/>
          </p:cNvSpPr>
          <p:nvPr>
            <p:ph idx="1"/>
          </p:nvPr>
        </p:nvSpPr>
        <p:spPr>
          <a:xfrm>
            <a:off x="457200" y="1295400"/>
            <a:ext cx="8228013" cy="5086350"/>
          </a:xfrm>
        </p:spPr>
        <p:txBody>
          <a:bodyPr vert="horz" wrap="square" lIns="90000" tIns="46800" rIns="90000" bIns="46800" numCol="1" anchor="t" anchorCtr="0" compatLnSpc="1"/>
          <a:p>
            <a:pPr marL="0" indent="0" eaLnBrk="1" hangingPunct="1">
              <a:buNone/>
            </a:pPr>
            <a:r>
              <a:rPr lang="en-US" altLang="en-US" sz="2400" b="1"/>
              <a:t>毕业生概况</a:t>
            </a:r>
            <a:endParaRPr lang="en-US" altLang="en-US" sz="2400" b="1"/>
          </a:p>
          <a:p>
            <a:pPr marL="0" indent="0" eaLnBrk="1" hangingPunct="1">
              <a:buFont typeface="Arial" panose="020B0604020202020204" pitchFamily="34" charset="0"/>
              <a:buChar char="•"/>
            </a:pPr>
            <a:r>
              <a:rPr lang="en-US" altLang="en-US" sz="2400"/>
              <a:t>至</a:t>
            </a:r>
            <a:r>
              <a:rPr lang="en-US" altLang="zh-CN" sz="2400"/>
              <a:t>2022</a:t>
            </a:r>
            <a:r>
              <a:rPr lang="zh-CN" altLang="en-US" sz="2400"/>
              <a:t>年</a:t>
            </a:r>
            <a:r>
              <a:rPr lang="en-US" altLang="zh-CN" sz="2400"/>
              <a:t>5</a:t>
            </a:r>
            <a:r>
              <a:rPr lang="zh-CN" altLang="en-US" sz="2400"/>
              <a:t>月，已有七届统计</a:t>
            </a:r>
            <a:r>
              <a:rPr lang="en-US" altLang="zh-CN" sz="2400"/>
              <a:t>VISP/MS</a:t>
            </a:r>
            <a:r>
              <a:rPr lang="zh-CN" altLang="en-US" sz="2400"/>
              <a:t>硕士生毕业。</a:t>
            </a:r>
            <a:endParaRPr lang="en-US" altLang="zh-CN" sz="2400"/>
          </a:p>
          <a:p>
            <a:pPr marL="0" indent="0" eaLnBrk="1" hangingPunct="1">
              <a:buFont typeface="Arial" panose="020B0604020202020204" pitchFamily="34" charset="0"/>
              <a:buChar char="•"/>
            </a:pPr>
            <a:r>
              <a:rPr lang="zh-CN" altLang="en-US" sz="2400"/>
              <a:t>约</a:t>
            </a:r>
            <a:r>
              <a:rPr lang="en-US" altLang="zh-CN" sz="2400"/>
              <a:t>20%</a:t>
            </a:r>
            <a:r>
              <a:rPr lang="zh-CN" altLang="en-US" sz="2400"/>
              <a:t>的学生继续读博（在威大或其它学校）。</a:t>
            </a:r>
            <a:endParaRPr lang="en-US" altLang="zh-CN" sz="2400"/>
          </a:p>
          <a:p>
            <a:pPr marL="0" indent="0" eaLnBrk="1" hangingPunct="1">
              <a:buFont typeface="Arial" panose="020B0604020202020204" pitchFamily="34" charset="0"/>
              <a:buChar char="•"/>
            </a:pPr>
            <a:r>
              <a:rPr lang="zh-CN" altLang="en-US" sz="2400"/>
              <a:t>约</a:t>
            </a:r>
            <a:r>
              <a:rPr lang="en-US" altLang="zh-CN" sz="2400"/>
              <a:t>10%</a:t>
            </a:r>
            <a:r>
              <a:rPr lang="zh-CN" altLang="en-US" sz="2400"/>
              <a:t>的学生在第二年的不同时期到公司实习。</a:t>
            </a:r>
            <a:endParaRPr lang="en-US" altLang="zh-CN" sz="2400"/>
          </a:p>
          <a:p>
            <a:pPr marL="0" indent="0" eaLnBrk="1" hangingPunct="1">
              <a:buFont typeface="Arial" panose="020B0604020202020204" pitchFamily="34" charset="0"/>
              <a:buChar char="•"/>
            </a:pPr>
            <a:r>
              <a:rPr lang="zh-CN" altLang="en-US" sz="2400"/>
              <a:t>小部分学生毕业后在美国找到工作或公司实习。</a:t>
            </a:r>
            <a:endParaRPr lang="en-US" altLang="zh-CN" sz="2400"/>
          </a:p>
          <a:p>
            <a:pPr marL="0" indent="0" eaLnBrk="1" hangingPunct="1">
              <a:buNone/>
            </a:pPr>
            <a:endParaRPr lang="en-US" altLang="zh-CN" sz="2400"/>
          </a:p>
          <a:p>
            <a:pPr marL="0" indent="0" eaLnBrk="1" hangingPunct="1">
              <a:buNone/>
            </a:pPr>
            <a:r>
              <a:rPr lang="zh-CN" altLang="en-US" sz="2400" b="1"/>
              <a:t>注意事项</a:t>
            </a:r>
            <a:endParaRPr lang="en-US" altLang="zh-CN" sz="2400" b="1"/>
          </a:p>
          <a:p>
            <a:pPr marL="0" indent="0" eaLnBrk="1" hangingPunct="1">
              <a:buFont typeface="Arial" panose="020B0604020202020204" pitchFamily="34" charset="0"/>
              <a:buChar char="•"/>
            </a:pPr>
            <a:r>
              <a:rPr lang="zh-CN" altLang="en-US" sz="2400"/>
              <a:t>所在高校的转学分，毕业论文，等要求，需自行解决。</a:t>
            </a:r>
            <a:endParaRPr lang="en-US" altLang="zh-CN" sz="2400"/>
          </a:p>
          <a:p>
            <a:pPr marL="0" indent="0" eaLnBrk="1" hangingPunct="1">
              <a:buFont typeface="Arial" panose="020B0604020202020204" pitchFamily="34" charset="0"/>
              <a:buChar char="•"/>
            </a:pPr>
            <a:r>
              <a:rPr lang="zh-CN" altLang="en-US" sz="2400"/>
              <a:t>在威大学习，节奏与强度都有增加。</a:t>
            </a:r>
            <a:endParaRPr lang="en-US" altLang="zh-CN" sz="2400"/>
          </a:p>
        </p:txBody>
      </p:sp>
      <p:pic>
        <p:nvPicPr>
          <p:cNvPr id="33795" name="Picture 4"/>
          <p:cNvPicPr>
            <a:picLocks noChangeAspect="1"/>
          </p:cNvPicPr>
          <p:nvPr/>
        </p:nvPicPr>
        <p:blipFill>
          <a:blip r:embed="rId1"/>
          <a:stretch>
            <a:fillRect/>
          </a:stretch>
        </p:blipFill>
        <p:spPr>
          <a:xfrm>
            <a:off x="0" y="-26987"/>
            <a:ext cx="9144000" cy="1122362"/>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Title 1"/>
          <p:cNvSpPr>
            <a:spLocks noGrp="1"/>
          </p:cNvSpPr>
          <p:nvPr>
            <p:ph type="title"/>
          </p:nvPr>
        </p:nvSpPr>
        <p:spPr>
          <a:xfrm>
            <a:off x="457200" y="919163"/>
            <a:ext cx="8228013" cy="1141412"/>
          </a:xfrm>
          <a:ln/>
        </p:spPr>
        <p:txBody>
          <a:bodyPr vert="horz" wrap="square" lIns="90000" tIns="46800" rIns="90000" bIns="46800" anchor="ctr" anchorCtr="0"/>
          <a:p>
            <a:pPr algn="l" eaLnBrk="1" hangingPunct="1"/>
            <a:r>
              <a:rPr lang="en-US" altLang="zh-CN" sz="2800"/>
              <a:t>              </a:t>
            </a:r>
            <a:r>
              <a:rPr lang="zh-CN" altLang="en-US" sz="2800"/>
              <a:t>目前有威大统计</a:t>
            </a:r>
            <a:r>
              <a:rPr lang="en-US" altLang="zh-CN" sz="2800"/>
              <a:t>VISP</a:t>
            </a:r>
            <a:r>
              <a:rPr lang="zh-CN" altLang="en-US" sz="2800"/>
              <a:t>学生的中国大学</a:t>
            </a:r>
            <a:endParaRPr lang="en-US" altLang="en-US" sz="2800"/>
          </a:p>
        </p:txBody>
      </p:sp>
      <p:sp>
        <p:nvSpPr>
          <p:cNvPr id="35842" name="Content Placeholder 2"/>
          <p:cNvSpPr>
            <a:spLocks noGrp="1"/>
          </p:cNvSpPr>
          <p:nvPr>
            <p:ph idx="1"/>
          </p:nvPr>
        </p:nvSpPr>
        <p:spPr>
          <a:xfrm>
            <a:off x="457200" y="1857375"/>
            <a:ext cx="8228013" cy="4524375"/>
          </a:xfrm>
          <a:ln/>
        </p:spPr>
        <p:txBody>
          <a:bodyPr vert="horz" wrap="square" lIns="90000" tIns="46800" rIns="90000" bIns="46800" anchor="t" anchorCtr="0"/>
          <a:p>
            <a:pPr eaLnBrk="1" hangingPunct="1"/>
            <a:r>
              <a:rPr lang="zh-CN" altLang="en-US" sz="2400">
                <a:solidFill>
                  <a:schemeClr val="tx1"/>
                </a:solidFill>
              </a:rPr>
              <a:t>人民大学                         南京大学</a:t>
            </a:r>
            <a:endParaRPr lang="en-US" altLang="zh-CN" sz="2400">
              <a:solidFill>
                <a:schemeClr val="tx1"/>
              </a:solidFill>
            </a:endParaRPr>
          </a:p>
          <a:p>
            <a:pPr eaLnBrk="1" hangingPunct="1"/>
            <a:r>
              <a:rPr lang="zh-CN" altLang="en-US" sz="2400">
                <a:solidFill>
                  <a:schemeClr val="tx1"/>
                </a:solidFill>
              </a:rPr>
              <a:t>南开大学                         东南大学</a:t>
            </a:r>
            <a:endParaRPr lang="en-US" altLang="zh-CN" sz="2400">
              <a:solidFill>
                <a:schemeClr val="tx1"/>
              </a:solidFill>
            </a:endParaRPr>
          </a:p>
          <a:p>
            <a:pPr eaLnBrk="1" hangingPunct="1"/>
            <a:r>
              <a:rPr lang="zh-CN" altLang="en-US" sz="2400">
                <a:solidFill>
                  <a:schemeClr val="tx1"/>
                </a:solidFill>
              </a:rPr>
              <a:t>山东大学                         华东师范大学</a:t>
            </a:r>
            <a:endParaRPr lang="en-US" altLang="zh-CN" sz="2400">
              <a:solidFill>
                <a:schemeClr val="tx1"/>
              </a:solidFill>
            </a:endParaRPr>
          </a:p>
          <a:p>
            <a:pPr eaLnBrk="1" hangingPunct="1"/>
            <a:r>
              <a:rPr lang="zh-CN" altLang="en-US" sz="2400">
                <a:solidFill>
                  <a:schemeClr val="tx1"/>
                </a:solidFill>
              </a:rPr>
              <a:t>中国科技大学                  浙江大学</a:t>
            </a:r>
            <a:endParaRPr lang="en-US" altLang="zh-CN" sz="2400">
              <a:solidFill>
                <a:schemeClr val="tx1"/>
              </a:solidFill>
            </a:endParaRPr>
          </a:p>
          <a:p>
            <a:pPr eaLnBrk="1" hangingPunct="1"/>
            <a:r>
              <a:rPr lang="zh-CN" altLang="en-US" sz="2400">
                <a:solidFill>
                  <a:schemeClr val="tx1"/>
                </a:solidFill>
              </a:rPr>
              <a:t>武汉大学                         厦门大学</a:t>
            </a:r>
            <a:endParaRPr lang="en-US" altLang="zh-CN" sz="2400">
              <a:solidFill>
                <a:schemeClr val="tx1"/>
              </a:solidFill>
            </a:endParaRPr>
          </a:p>
          <a:p>
            <a:pPr eaLnBrk="1" hangingPunct="1"/>
            <a:r>
              <a:rPr lang="zh-CN" altLang="en-US" sz="2400">
                <a:solidFill>
                  <a:schemeClr val="tx1"/>
                </a:solidFill>
              </a:rPr>
              <a:t>北京师范大学                  西安交通大学</a:t>
            </a:r>
            <a:endParaRPr lang="en-US" altLang="zh-CN" sz="2400">
              <a:solidFill>
                <a:schemeClr val="tx1"/>
              </a:solidFill>
            </a:endParaRPr>
          </a:p>
          <a:p>
            <a:pPr eaLnBrk="1" hangingPunct="1"/>
            <a:r>
              <a:rPr lang="zh-CN" altLang="en-US" sz="2400">
                <a:solidFill>
                  <a:schemeClr val="tx1"/>
                </a:solidFill>
              </a:rPr>
              <a:t>香港中文大学深圳分校    苏州大学</a:t>
            </a:r>
            <a:endParaRPr lang="en-US" altLang="zh-CN" sz="2400">
              <a:solidFill>
                <a:schemeClr val="tx1"/>
              </a:solidFill>
            </a:endParaRPr>
          </a:p>
          <a:p>
            <a:pPr eaLnBrk="1" hangingPunct="1"/>
            <a:r>
              <a:rPr lang="zh-CN" altLang="en-US" sz="2400"/>
              <a:t>南方科技大学</a:t>
            </a:r>
            <a:endParaRPr lang="en-US" altLang="zh-CN" sz="2400"/>
          </a:p>
        </p:txBody>
      </p:sp>
      <p:pic>
        <p:nvPicPr>
          <p:cNvPr id="35843" name="Picture 4"/>
          <p:cNvPicPr>
            <a:picLocks noChangeAspect="1"/>
          </p:cNvPicPr>
          <p:nvPr/>
        </p:nvPicPr>
        <p:blipFill>
          <a:blip r:embed="rId1"/>
          <a:stretch>
            <a:fillRect/>
          </a:stretch>
        </p:blipFill>
        <p:spPr>
          <a:xfrm>
            <a:off x="0" y="-26987"/>
            <a:ext cx="9144000" cy="1122362"/>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Rectangle 1"/>
          <p:cNvSpPr>
            <a:spLocks noGrp="1"/>
          </p:cNvSpPr>
          <p:nvPr>
            <p:ph type="title"/>
          </p:nvPr>
        </p:nvSpPr>
        <p:spPr>
          <a:xfrm>
            <a:off x="457200" y="1277938"/>
            <a:ext cx="8229600" cy="638175"/>
          </a:xfrm>
          <a:ln/>
        </p:spPr>
        <p:txBody>
          <a:bodyPr vert="horz" wrap="square" lIns="90000" tIns="46800" rIns="90000" bIns="46800" anchor="ctr" anchorCtr="0"/>
          <a:p>
            <a:pPr defTabSz="457200"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zh-CN" altLang="en-US" sz="2800" b="1"/>
              <a:t>   简介</a:t>
            </a:r>
            <a:endParaRPr lang="en-US" altLang="en-US" sz="2800" b="1"/>
          </a:p>
        </p:txBody>
      </p:sp>
      <p:sp>
        <p:nvSpPr>
          <p:cNvPr id="18434" name="Rectangle 2"/>
          <p:cNvSpPr>
            <a:spLocks noGrp="1" noChangeArrowheads="1"/>
          </p:cNvSpPr>
          <p:nvPr>
            <p:ph idx="1"/>
          </p:nvPr>
        </p:nvSpPr>
        <p:spPr>
          <a:xfrm>
            <a:off x="449263" y="2205038"/>
            <a:ext cx="8229600" cy="4319588"/>
          </a:xfrm>
        </p:spPr>
        <p:txBody>
          <a:bodyPr vert="horz" wrap="square" lIns="90000" tIns="46800" rIns="90000" bIns="46800" numCol="1" anchor="t" anchorCtr="0" compatLnSpc="1"/>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威大麦迪逊（</a:t>
            </a:r>
            <a:r>
              <a:rPr lang="en-US" altLang="zh-CN" sz="2400"/>
              <a:t>University</a:t>
            </a:r>
            <a:r>
              <a:rPr lang="zh-CN" altLang="en-US" sz="2400"/>
              <a:t> </a:t>
            </a:r>
            <a:r>
              <a:rPr lang="en-US" altLang="zh-CN" sz="2400"/>
              <a:t>of</a:t>
            </a:r>
            <a:r>
              <a:rPr lang="zh-CN" altLang="en-US" sz="2400"/>
              <a:t> </a:t>
            </a:r>
            <a:r>
              <a:rPr lang="en-US" altLang="zh-CN" sz="2400"/>
              <a:t>Wisconsin-Madison</a:t>
            </a:r>
            <a:r>
              <a:rPr lang="zh-CN" altLang="en-US" sz="2400"/>
              <a:t>，简称</a:t>
            </a:r>
            <a:r>
              <a:rPr lang="en-US" altLang="zh-CN" sz="2400"/>
              <a:t>UW-Madison</a:t>
            </a:r>
            <a:r>
              <a:rPr lang="zh-CN" altLang="en-US" sz="2400"/>
              <a:t>）美国排名靠前的州立大学中老牌名校之一</a:t>
            </a:r>
            <a:endParaRPr lang="en-US" altLang="ja-JP"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威大位于美国中西部，离</a:t>
            </a:r>
            <a:r>
              <a:rPr lang="en-US" altLang="zh-CN" sz="2400"/>
              <a:t>Chicago</a:t>
            </a:r>
            <a:r>
              <a:rPr lang="zh-CN" altLang="en-US" sz="2400"/>
              <a:t>两百多公里</a:t>
            </a:r>
            <a:endParaRPr lang="en-US" altLang="zh-CN"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全校</a:t>
            </a:r>
            <a:r>
              <a:rPr lang="en-US" altLang="zh-CN" sz="2400"/>
              <a:t>4.4</a:t>
            </a:r>
            <a:r>
              <a:rPr lang="zh-CN" altLang="en-US" sz="2400"/>
              <a:t>万多学生，其中</a:t>
            </a:r>
            <a:r>
              <a:rPr lang="en-US" altLang="zh-CN" sz="2400"/>
              <a:t>1</a:t>
            </a:r>
            <a:r>
              <a:rPr lang="zh-CN" altLang="en-US" sz="2400"/>
              <a:t>万多研究生</a:t>
            </a:r>
            <a:endParaRPr lang="en-US" altLang="zh-CN"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en-US" altLang="zh-CN" sz="2400"/>
              <a:t>6</a:t>
            </a:r>
            <a:r>
              <a:rPr lang="zh-CN" altLang="en-US" sz="2400"/>
              <a:t>千多来自</a:t>
            </a:r>
            <a:r>
              <a:rPr lang="en-US" altLang="zh-CN" sz="2400"/>
              <a:t>130</a:t>
            </a:r>
            <a:r>
              <a:rPr lang="zh-CN" altLang="en-US" sz="2400"/>
              <a:t>个国家的外国学生</a:t>
            </a:r>
            <a:endParaRPr lang="en-US" altLang="zh-CN"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en-US" altLang="zh-CN" sz="2400"/>
              <a:t>2.2</a:t>
            </a:r>
            <a:r>
              <a:rPr lang="zh-CN" altLang="en-US" sz="2400"/>
              <a:t>万多名教职工</a:t>
            </a:r>
            <a:endParaRPr lang="en-US" altLang="zh-CN"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统计系成立于</a:t>
            </a:r>
            <a:r>
              <a:rPr lang="en-US" altLang="zh-CN" sz="2400"/>
              <a:t>1960</a:t>
            </a:r>
            <a:r>
              <a:rPr lang="zh-CN" altLang="en-US" sz="2400"/>
              <a:t>年，排名全美</a:t>
            </a:r>
            <a:r>
              <a:rPr lang="en-US" altLang="zh-CN" sz="2400"/>
              <a:t>2-12</a:t>
            </a:r>
            <a:r>
              <a:rPr lang="zh-CN" altLang="en-US" sz="2400"/>
              <a:t>名</a:t>
            </a:r>
            <a:r>
              <a:rPr lang="en-US" altLang="zh-CN" sz="2400" b="1" i="1">
                <a:effectLst>
                  <a:outerShdw blurRad="38100" dist="38100" dir="2700000">
                    <a:srgbClr val="FFFFFF"/>
                  </a:outerShdw>
                </a:effectLst>
              </a:rPr>
              <a:t>, </a:t>
            </a:r>
            <a:r>
              <a:rPr lang="zh-CN" altLang="en-US" sz="2400"/>
              <a:t>有约</a:t>
            </a:r>
            <a:r>
              <a:rPr lang="en-US" altLang="zh-CN" sz="2400"/>
              <a:t>25</a:t>
            </a:r>
            <a:r>
              <a:rPr lang="zh-CN" altLang="en-US" sz="2400"/>
              <a:t>名教授，副教授，助理教授，</a:t>
            </a:r>
            <a:r>
              <a:rPr lang="en-US" altLang="zh-CN" sz="2400"/>
              <a:t>200</a:t>
            </a:r>
            <a:r>
              <a:rPr lang="zh-CN" altLang="en-US" sz="2400"/>
              <a:t>余名研究生</a:t>
            </a:r>
            <a:endParaRPr lang="en-US" altLang="ja-JP"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每年授</a:t>
            </a:r>
            <a:r>
              <a:rPr lang="en-US" altLang="zh-CN" sz="2400"/>
              <a:t>10-15</a:t>
            </a:r>
            <a:r>
              <a:rPr lang="zh-CN" altLang="en-US" sz="2400"/>
              <a:t>名统计博士学位，</a:t>
            </a:r>
            <a:r>
              <a:rPr lang="en-US" altLang="zh-CN" sz="2400"/>
              <a:t>60-80</a:t>
            </a:r>
            <a:r>
              <a:rPr lang="zh-CN" altLang="en-US" sz="2400"/>
              <a:t>名统计硕士学位</a:t>
            </a:r>
            <a:endParaRPr lang="en-US" altLang="zh-CN"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统计系注重理论与实用结合，有一套键全的课程，培养的学生在美国有很高的声誉，博士生就业率</a:t>
            </a:r>
            <a:r>
              <a:rPr lang="en-US" altLang="zh-CN" sz="2400"/>
              <a:t>100%</a:t>
            </a:r>
            <a:endParaRPr lang="en-US" altLang="ja-JP"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zh-CN"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zh-CN"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ja-JP" sz="2400"/>
          </a:p>
          <a:p>
            <a:pPr marL="341630" indent="-341630" defTabSz="457200" eaLnBrk="1" hangingPunct="1">
              <a:lnSpc>
                <a:spcPct val="90000"/>
              </a:lnSpc>
              <a:spcBef>
                <a:spcPts val="600"/>
              </a:spcBef>
              <a:buFont typeface="Arial" panose="020B0604020202020204" pitchFamily="34"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en-US" sz="2000"/>
          </a:p>
          <a:p>
            <a:pPr marL="341630" indent="-341630" defTabSz="457200" eaLnBrk="1" hangingPunct="1">
              <a:lnSpc>
                <a:spcPct val="90000"/>
              </a:lnSpc>
              <a:spcBef>
                <a:spcPts val="600"/>
              </a:spcBef>
              <a:buClrTx/>
              <a:buSz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en-US" sz="2400"/>
          </a:p>
        </p:txBody>
      </p:sp>
      <p:pic>
        <p:nvPicPr>
          <p:cNvPr id="18435" name="Picture 4"/>
          <p:cNvPicPr>
            <a:picLocks noChangeAspect="1"/>
          </p:cNvPicPr>
          <p:nvPr/>
        </p:nvPicPr>
        <p:blipFill>
          <a:blip r:embed="rId1"/>
          <a:stretch>
            <a:fillRect/>
          </a:stretch>
        </p:blipFill>
        <p:spPr>
          <a:xfrm>
            <a:off x="0" y="-26987"/>
            <a:ext cx="9144000" cy="1122362"/>
          </a:xfrm>
          <a:prstGeom prst="rect">
            <a:avLst/>
          </a:prstGeom>
          <a:noFill/>
          <a:ln w="9525">
            <a:noFill/>
          </a:ln>
        </p:spPr>
      </p:pic>
      <p:pic>
        <p:nvPicPr>
          <p:cNvPr id="6" name="Picture 2"/>
          <p:cNvPicPr>
            <a:picLocks noChangeAspect="1" noChangeArrowheads="1"/>
          </p:cNvPicPr>
          <p:nvPr/>
        </p:nvPicPr>
        <p:blipFill>
          <a:blip r:embed="rId2"/>
          <a:srcRect/>
          <a:stretch>
            <a:fillRect/>
          </a:stretch>
        </p:blipFill>
        <p:spPr bwMode="auto">
          <a:xfrm>
            <a:off x="5703888" y="0"/>
            <a:ext cx="3440113" cy="2108200"/>
          </a:xfrm>
          <a:prstGeom prst="rect">
            <a:avLst/>
          </a:prstGeom>
          <a:noFill/>
          <a:ln>
            <a:noFill/>
          </a:ln>
          <a:effectLst>
            <a:outerShdw blurRad="292100" dist="139700" dir="2700000" algn="tl" rotWithShape="0">
              <a:srgbClr val="333333">
                <a:alpha val="64999"/>
              </a:srgbClr>
            </a:outerShdw>
          </a:effectLst>
        </p:spPr>
      </p:pic>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Rectangle 1"/>
          <p:cNvSpPr>
            <a:spLocks noGrp="1"/>
          </p:cNvSpPr>
          <p:nvPr>
            <p:ph type="title"/>
          </p:nvPr>
        </p:nvSpPr>
        <p:spPr>
          <a:xfrm>
            <a:off x="457200" y="917575"/>
            <a:ext cx="8229600" cy="1143000"/>
          </a:xfrm>
          <a:ln/>
        </p:spPr>
        <p:txBody>
          <a:bodyPr vert="horz" wrap="square" lIns="90000" tIns="46800" rIns="90000" bIns="46800" anchor="ctr" anchorCtr="0"/>
          <a:p>
            <a:pPr defTabSz="457200"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zh-CN" altLang="en-US" sz="2800" b="1"/>
              <a:t>项目概述</a:t>
            </a:r>
            <a:endParaRPr lang="en-US" altLang="en-US" sz="2800"/>
          </a:p>
        </p:txBody>
      </p:sp>
      <p:sp>
        <p:nvSpPr>
          <p:cNvPr id="24578" name="Rectangle 2"/>
          <p:cNvSpPr>
            <a:spLocks noGrp="1" noChangeArrowheads="1"/>
          </p:cNvSpPr>
          <p:nvPr>
            <p:ph idx="1"/>
          </p:nvPr>
        </p:nvSpPr>
        <p:spPr>
          <a:xfrm>
            <a:off x="457200" y="1927225"/>
            <a:ext cx="8229600" cy="4525963"/>
          </a:xfrm>
        </p:spPr>
        <p:txBody>
          <a:bodyPr vert="horz" wrap="square" lIns="90000" tIns="46800" rIns="90000" bIns="46800" numCol="1" anchor="t" anchorCtr="0" compatLnSpc="1"/>
          <a:p>
            <a:pPr marL="341630" indent="-341630" defTabSz="457200" eaLnBrk="1" hangingPunct="1">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对象：此项目的学生在具有较强统计、数学或其他定量学科（如经济学）背景的高品质国际大学中选择</a:t>
            </a:r>
            <a:endParaRPr lang="en-US" altLang="zh-CN" sz="2400"/>
          </a:p>
          <a:p>
            <a:pPr marL="341630" indent="-341630" defTabSz="457200" eaLnBrk="1" hangingPunct="1">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参加的学生需要自理学费</a:t>
            </a:r>
            <a:r>
              <a:rPr lang="en-US" altLang="zh-CN" sz="2400"/>
              <a:t>+</a:t>
            </a:r>
            <a:r>
              <a:rPr lang="zh-CN" altLang="en-US" sz="2400"/>
              <a:t>生活费和旅费</a:t>
            </a:r>
            <a:endParaRPr lang="en-US" altLang="ja-JP" sz="2400"/>
          </a:p>
          <a:p>
            <a:pPr marL="341630" indent="-341630" defTabSz="457200" eaLnBrk="1" hangingPunct="1">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项目分为二部分</a:t>
            </a:r>
            <a:endParaRPr lang="en-US" altLang="ja-JP" sz="2400"/>
          </a:p>
          <a:p>
            <a:pPr marL="341630" indent="-341630" defTabSz="457200" eaLnBrk="1" hangingPunct="1">
              <a:spcBef>
                <a:spcPts val="600"/>
              </a:spcBef>
              <a:buFont typeface="Times New Roman" panose="02020603050405020304" pitchFamily="18"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400" b="1"/>
              <a:t>VISP</a:t>
            </a:r>
            <a:r>
              <a:rPr lang="zh-CN" altLang="en-US" sz="2400" b="1"/>
              <a:t>部分：第一年（至少一学期），大四本科生</a:t>
            </a:r>
            <a:endParaRPr lang="en-US" altLang="zh-CN" sz="2400" b="1"/>
          </a:p>
          <a:p>
            <a:pPr marL="341630" indent="-341630" defTabSz="457200" eaLnBrk="1" hangingPunct="1">
              <a:spcBef>
                <a:spcPts val="600"/>
              </a:spcBef>
              <a:buFont typeface="Times New Roman" panose="02020603050405020304" pitchFamily="18"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b="1"/>
              <a:t>硕士部分：第二年，威大硕士生</a:t>
            </a:r>
            <a:endParaRPr lang="en-US" altLang="zh-CN" sz="2400" b="1"/>
          </a:p>
          <a:p>
            <a:pPr marL="341630" indent="-341630" defTabSz="457200" eaLnBrk="1" hangingPunct="1">
              <a:spcBef>
                <a:spcPts val="600"/>
              </a:spcBef>
              <a:buFont typeface="Times New Roman" panose="02020603050405020304" pitchFamily="18"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400" b="1"/>
          </a:p>
        </p:txBody>
      </p:sp>
      <p:pic>
        <p:nvPicPr>
          <p:cNvPr id="20483" name="Picture 5"/>
          <p:cNvPicPr>
            <a:picLocks noChangeAspect="1"/>
          </p:cNvPicPr>
          <p:nvPr/>
        </p:nvPicPr>
        <p:blipFill>
          <a:blip r:embed="rId1"/>
          <a:stretch>
            <a:fillRect/>
          </a:stretch>
        </p:blipFill>
        <p:spPr>
          <a:xfrm>
            <a:off x="0" y="-26987"/>
            <a:ext cx="9144000" cy="1122362"/>
          </a:xfrm>
          <a:prstGeom prst="rect">
            <a:avLst/>
          </a:prstGeom>
          <a:noFill/>
          <a:ln w="9525">
            <a:noFill/>
          </a:ln>
        </p:spPr>
      </p:pic>
      <p:pic>
        <p:nvPicPr>
          <p:cNvPr id="20484" name="Picture 8" descr="Medical Sciences Center"/>
          <p:cNvPicPr>
            <a:picLocks noChangeAspect="1"/>
          </p:cNvPicPr>
          <p:nvPr/>
        </p:nvPicPr>
        <p:blipFill>
          <a:blip r:embed="rId2"/>
          <a:stretch>
            <a:fillRect/>
          </a:stretch>
        </p:blipFill>
        <p:spPr>
          <a:xfrm>
            <a:off x="4932363" y="4691063"/>
            <a:ext cx="3275012" cy="2260600"/>
          </a:xfrm>
          <a:prstGeom prst="rect">
            <a:avLst/>
          </a:prstGeom>
          <a:noFill/>
          <a:ln w="9525">
            <a:noFill/>
          </a:ln>
        </p:spPr>
      </p:pic>
      <p:pic>
        <p:nvPicPr>
          <p:cNvPr id="20485" name="Picture 5"/>
          <p:cNvPicPr>
            <a:picLocks noChangeAspect="1"/>
          </p:cNvPicPr>
          <p:nvPr/>
        </p:nvPicPr>
        <p:blipFill>
          <a:blip r:embed="rId3"/>
          <a:stretch>
            <a:fillRect/>
          </a:stretch>
        </p:blipFill>
        <p:spPr>
          <a:xfrm>
            <a:off x="771525" y="4705350"/>
            <a:ext cx="3440113" cy="2152650"/>
          </a:xfrm>
          <a:prstGeom prst="rect">
            <a:avLst/>
          </a:prstGeom>
          <a:noFill/>
          <a:ln w="9525">
            <a:noFill/>
          </a:ln>
        </p:spPr>
      </p:pic>
    </p:spTree>
  </p:cSld>
  <p:clrMapOvr>
    <a:masterClrMapping/>
  </p:clrMapOvr>
  <p:transition spd="med"/>
  <p:timing>
    <p:tnLst>
      <p:par>
        <p:cTn id="1" dur="indefinite"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Rectangle 1"/>
          <p:cNvSpPr>
            <a:spLocks noGrp="1"/>
          </p:cNvSpPr>
          <p:nvPr>
            <p:ph type="title"/>
          </p:nvPr>
        </p:nvSpPr>
        <p:spPr>
          <a:xfrm>
            <a:off x="457200" y="917575"/>
            <a:ext cx="8229600" cy="1143000"/>
          </a:xfrm>
          <a:ln/>
        </p:spPr>
        <p:txBody>
          <a:bodyPr vert="horz" wrap="square" lIns="90000" tIns="46800" rIns="90000" bIns="46800" anchor="ctr" anchorCtr="0"/>
          <a:p>
            <a:pPr defTabSz="457200"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zh-CN" altLang="en-US" sz="2800" b="1"/>
              <a:t>项目概述</a:t>
            </a:r>
            <a:endParaRPr lang="en-US" altLang="en-US" sz="2800"/>
          </a:p>
        </p:txBody>
      </p:sp>
      <p:sp>
        <p:nvSpPr>
          <p:cNvPr id="24578" name="Rectangle 2"/>
          <p:cNvSpPr>
            <a:spLocks noGrp="1" noChangeArrowheads="1"/>
          </p:cNvSpPr>
          <p:nvPr>
            <p:ph idx="1"/>
          </p:nvPr>
        </p:nvSpPr>
        <p:spPr>
          <a:xfrm>
            <a:off x="457200" y="1927225"/>
            <a:ext cx="8229600" cy="4525963"/>
          </a:xfrm>
        </p:spPr>
        <p:txBody>
          <a:bodyPr vert="horz" wrap="square" lIns="90000" tIns="46800" rIns="90000" bIns="46800" numCol="1" anchor="t" anchorCtr="0" compatLnSpc="1"/>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400" b="1"/>
              <a:t>1.</a:t>
            </a:r>
            <a:r>
              <a:rPr lang="zh-CN" altLang="en-US" sz="2400" b="1"/>
              <a:t> </a:t>
            </a:r>
            <a:r>
              <a:rPr lang="en-US" altLang="zh-CN" sz="2400" b="1"/>
              <a:t>VISP</a:t>
            </a:r>
            <a:r>
              <a:rPr lang="zh-CN" altLang="en-US" sz="2400" b="1"/>
              <a:t>部分：</a:t>
            </a:r>
            <a:endParaRPr lang="en-US" altLang="zh-CN" sz="2400" b="1"/>
          </a:p>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400"/>
              <a:t>大四</a:t>
            </a:r>
            <a:r>
              <a:rPr lang="zh-CN" altLang="en-US" sz="2400"/>
              <a:t>学生作为交流学生在</a:t>
            </a:r>
            <a:r>
              <a:rPr lang="en-US" altLang="zh-CN" sz="2400"/>
              <a:t>UW-Madison</a:t>
            </a:r>
            <a:r>
              <a:rPr lang="zh-CN" altLang="en-US" sz="2400"/>
              <a:t>学习，有两种选择：</a:t>
            </a:r>
            <a:endParaRPr lang="en-US" altLang="zh-CN" sz="2400"/>
          </a:p>
          <a:p>
            <a:pPr marL="0" indent="0" defTabSz="457200" eaLnBrk="1" hangingPunct="1">
              <a:spcBef>
                <a:spcPts val="600"/>
              </a:spcBef>
              <a:buFont typeface="Arial" panose="020B0604020202020204" pitchFamily="34"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400"/>
              <a:t>全职学生持F1签证到UW-Maidson，一学期或二学期</a:t>
            </a:r>
            <a:r>
              <a:rPr lang="zh-CN" altLang="en-US" sz="2400"/>
              <a:t>，</a:t>
            </a:r>
            <a:r>
              <a:rPr lang="en-US" altLang="zh-CN" sz="2400"/>
              <a:t>每学期至少12学分</a:t>
            </a:r>
            <a:r>
              <a:rPr lang="zh-CN" altLang="en-US" sz="2400"/>
              <a:t>，最多</a:t>
            </a:r>
            <a:r>
              <a:rPr lang="en-US" altLang="zh-CN" sz="2400"/>
              <a:t>18学分</a:t>
            </a:r>
            <a:r>
              <a:rPr lang="zh-CN" altLang="en-US" sz="2400"/>
              <a:t>。每学期</a:t>
            </a:r>
            <a:r>
              <a:rPr lang="en-US" altLang="zh-CN" sz="2400"/>
              <a:t>学费约2</a:t>
            </a:r>
            <a:r>
              <a:rPr lang="zh-CN" altLang="en-US" sz="2400"/>
              <a:t>万美元，</a:t>
            </a:r>
            <a:r>
              <a:rPr lang="en-US" altLang="zh-CN" sz="2400"/>
              <a:t>二学期4</a:t>
            </a:r>
            <a:r>
              <a:rPr lang="zh-CN" altLang="en-US" sz="2400"/>
              <a:t>万美元，需加生活费和旅行费。</a:t>
            </a:r>
            <a:endParaRPr lang="en-US" altLang="zh-CN" sz="2400"/>
          </a:p>
          <a:p>
            <a:pPr marL="0" indent="0" defTabSz="457200" eaLnBrk="1" hangingPunct="1">
              <a:spcBef>
                <a:spcPts val="600"/>
              </a:spcBef>
              <a:buFont typeface="Arial" panose="020B0604020202020204" pitchFamily="34"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2400"/>
              <a:t>在网上修课，part time学生，人不需到美国</a:t>
            </a:r>
            <a:r>
              <a:rPr lang="zh-CN" altLang="en-US" sz="2400"/>
              <a:t>。</a:t>
            </a:r>
            <a:r>
              <a:rPr lang="en-US" altLang="zh-CN" sz="2400"/>
              <a:t> 一学期或二学期</a:t>
            </a:r>
            <a:r>
              <a:rPr lang="zh-CN" altLang="en-US" sz="2400"/>
              <a:t>， </a:t>
            </a:r>
            <a:r>
              <a:rPr lang="en-US" altLang="en-US" sz="2400"/>
              <a:t>每学期至少</a:t>
            </a:r>
            <a:r>
              <a:rPr lang="en-US" altLang="zh-CN" sz="2400"/>
              <a:t>4</a:t>
            </a:r>
            <a:r>
              <a:rPr lang="zh-CN" altLang="en-US" sz="2400"/>
              <a:t>学分， 学费每学分约</a:t>
            </a:r>
            <a:r>
              <a:rPr lang="en-US" altLang="zh-CN" sz="2400"/>
              <a:t>1600</a:t>
            </a:r>
            <a:r>
              <a:rPr lang="zh-CN" altLang="en-US" sz="2400"/>
              <a:t>美元，加少量杂费。 </a:t>
            </a:r>
            <a:endParaRPr lang="en-US" altLang="zh-CN" sz="2400"/>
          </a:p>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400"/>
          </a:p>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400"/>
              <a:t>VISP</a:t>
            </a:r>
            <a:r>
              <a:rPr lang="zh-CN" altLang="en-US" sz="2400"/>
              <a:t>部分结束时，学生在原来所在的大学获得该学校的本科学位</a:t>
            </a:r>
            <a:r>
              <a:rPr lang="en-US" altLang="zh-CN" sz="2400"/>
              <a:t>(UW-Madison</a:t>
            </a:r>
            <a:r>
              <a:rPr lang="zh-CN" altLang="en-US" sz="2400"/>
              <a:t>的学期到</a:t>
            </a:r>
            <a:r>
              <a:rPr lang="en-US" altLang="zh-CN" sz="2400"/>
              <a:t>5</a:t>
            </a:r>
            <a:r>
              <a:rPr lang="zh-CN" altLang="en-US" sz="2400"/>
              <a:t>月中结束</a:t>
            </a:r>
            <a:r>
              <a:rPr lang="en-US" altLang="zh-CN" sz="2400"/>
              <a:t>)</a:t>
            </a:r>
            <a:r>
              <a:rPr lang="zh-CN" altLang="en-US" sz="2400"/>
              <a:t>。</a:t>
            </a:r>
            <a:endParaRPr lang="en-US" altLang="ja-JP" sz="2400"/>
          </a:p>
          <a:p>
            <a:pPr marL="0" indent="0" defTabSz="457200" eaLnBrk="1" hangingPunct="1">
              <a:spcBef>
                <a:spcPts val="600"/>
              </a:spcBef>
              <a:buFont typeface="Arial" panose="020B0604020202020204" pitchFamily="34"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400"/>
          </a:p>
          <a:p>
            <a:pPr marL="0" indent="0" defTabSz="457200" eaLnBrk="1" hangingPunct="1">
              <a:spcBef>
                <a:spcPts val="600"/>
              </a:spcBef>
              <a:buFont typeface="Times New Roman" panose="02020603050405020304" pitchFamily="18"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400"/>
          </a:p>
        </p:txBody>
      </p:sp>
      <p:pic>
        <p:nvPicPr>
          <p:cNvPr id="22531" name="Picture 5"/>
          <p:cNvPicPr>
            <a:picLocks noChangeAspect="1"/>
          </p:cNvPicPr>
          <p:nvPr/>
        </p:nvPicPr>
        <p:blipFill>
          <a:blip r:embed="rId1"/>
          <a:stretch>
            <a:fillRect/>
          </a:stretch>
        </p:blipFill>
        <p:spPr>
          <a:xfrm>
            <a:off x="0" y="-26987"/>
            <a:ext cx="9144000" cy="1122362"/>
          </a:xfrm>
          <a:prstGeom prst="rect">
            <a:avLst/>
          </a:prstGeom>
          <a:noFill/>
          <a:ln w="9525">
            <a:noFill/>
          </a:ln>
        </p:spPr>
      </p:pic>
    </p:spTree>
  </p:cSld>
  <p:clrMapOvr>
    <a:masterClrMapping/>
  </p:clrMapOvr>
  <p:transition spd="med"/>
  <p:timing>
    <p:tnLst>
      <p:par>
        <p:cTn id="1" dur="indefinite"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Rectangle 1"/>
          <p:cNvSpPr>
            <a:spLocks noGrp="1"/>
          </p:cNvSpPr>
          <p:nvPr>
            <p:ph type="title"/>
          </p:nvPr>
        </p:nvSpPr>
        <p:spPr>
          <a:xfrm>
            <a:off x="457200" y="917575"/>
            <a:ext cx="8229600" cy="1143000"/>
          </a:xfrm>
          <a:ln/>
        </p:spPr>
        <p:txBody>
          <a:bodyPr vert="horz" wrap="square" lIns="90000" tIns="46800" rIns="90000" bIns="46800" anchor="ctr" anchorCtr="0"/>
          <a:p>
            <a:pPr defTabSz="457200"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zh-CN" altLang="en-US" sz="2800" b="1"/>
              <a:t>项目概述</a:t>
            </a:r>
            <a:endParaRPr lang="en-US" altLang="en-US" sz="2800"/>
          </a:p>
        </p:txBody>
      </p:sp>
      <p:sp>
        <p:nvSpPr>
          <p:cNvPr id="26626" name="Rectangle 2"/>
          <p:cNvSpPr>
            <a:spLocks noGrp="1" noChangeArrowheads="1"/>
          </p:cNvSpPr>
          <p:nvPr>
            <p:ph idx="1"/>
          </p:nvPr>
        </p:nvSpPr>
        <p:spPr>
          <a:xfrm>
            <a:off x="457200" y="1412875"/>
            <a:ext cx="8229600" cy="5040313"/>
          </a:xfrm>
        </p:spPr>
        <p:txBody>
          <a:bodyPr vert="horz" wrap="square" lIns="90000" tIns="46800" rIns="90000" bIns="46800" numCol="1" anchor="t" anchorCtr="0" compatLnSpc="1"/>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400" b="1"/>
          </a:p>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400" b="1"/>
              <a:t>2.</a:t>
            </a:r>
            <a:r>
              <a:rPr lang="zh-CN" altLang="en-US" sz="2400" b="1"/>
              <a:t> 硕士部分：</a:t>
            </a:r>
            <a:r>
              <a:rPr lang="zh-CN" altLang="en-US" sz="2400"/>
              <a:t>（若大四后不读硕士，这部分可忽略）</a:t>
            </a:r>
            <a:endParaRPr lang="en-US" altLang="zh-CN" sz="2400" b="1"/>
          </a:p>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达到基本要求的学生可在本科第四年之后接下来的一个学年（两个学期，每学期修</a:t>
            </a:r>
            <a:r>
              <a:rPr lang="en-US" altLang="zh-CN" sz="2400"/>
              <a:t>3-4</a:t>
            </a:r>
            <a:r>
              <a:rPr lang="zh-CN" altLang="en-US" sz="2400"/>
              <a:t>门课）内取得</a:t>
            </a:r>
            <a:r>
              <a:rPr lang="en-US" altLang="zh-CN" sz="2400"/>
              <a:t>UW-Madison</a:t>
            </a:r>
            <a:r>
              <a:rPr lang="zh-CN" altLang="en-US" sz="2400"/>
              <a:t>统计系的理学硕士学位（学位证书与其他学生相同）。</a:t>
            </a:r>
            <a:endParaRPr lang="en-US" altLang="zh-CN" sz="2400"/>
          </a:p>
          <a:p>
            <a:pPr marL="0" indent="0" defTabSz="457200" eaLnBrk="1" hangingPunct="1">
              <a:spcBef>
                <a:spcPts val="600"/>
              </a:spcBef>
              <a:buFont typeface="Arial" panose="020B0604020202020204" pitchFamily="34"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硕士总要求为</a:t>
            </a:r>
            <a:r>
              <a:rPr lang="en-US" altLang="zh-CN" sz="2400"/>
              <a:t>30</a:t>
            </a:r>
            <a:r>
              <a:rPr lang="zh-CN" altLang="en-US" sz="2400"/>
              <a:t>学分。</a:t>
            </a:r>
            <a:endParaRPr lang="en-US" altLang="zh-CN" sz="2400"/>
          </a:p>
          <a:p>
            <a:pPr marL="0" indent="0" defTabSz="457200" eaLnBrk="1" hangingPunct="1">
              <a:spcBef>
                <a:spcPts val="600"/>
              </a:spcBef>
              <a:buFont typeface="Arial" panose="020B0604020202020204" pitchFamily="34"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在</a:t>
            </a:r>
            <a:r>
              <a:rPr lang="en-US" altLang="zh-CN" sz="2400"/>
              <a:t>VISP</a:t>
            </a:r>
            <a:r>
              <a:rPr lang="zh-CN" altLang="en-US" sz="2400"/>
              <a:t>部分大四期间所得的学分，可计入硕士总分</a:t>
            </a:r>
            <a:r>
              <a:rPr lang="en-US" altLang="zh-CN" sz="2400"/>
              <a:t>30</a:t>
            </a:r>
            <a:r>
              <a:rPr lang="zh-CN" altLang="en-US" sz="2400"/>
              <a:t>之内。但</a:t>
            </a:r>
            <a:r>
              <a:rPr lang="en-US" altLang="zh-CN" sz="2400"/>
              <a:t>VISP</a:t>
            </a:r>
            <a:r>
              <a:rPr lang="zh-CN" altLang="en-US" sz="2400"/>
              <a:t>部分的学分至多能算</a:t>
            </a:r>
            <a:r>
              <a:rPr lang="en-US" altLang="zh-CN" sz="2400"/>
              <a:t>14</a:t>
            </a:r>
            <a:r>
              <a:rPr lang="zh-CN" altLang="en-US" sz="2400"/>
              <a:t>分：若在第一年</a:t>
            </a:r>
            <a:r>
              <a:rPr lang="en-US" altLang="zh-CN" sz="2400"/>
              <a:t>VISP</a:t>
            </a:r>
            <a:r>
              <a:rPr lang="zh-CN" altLang="en-US" sz="2400"/>
              <a:t>部分得</a:t>
            </a:r>
            <a:r>
              <a:rPr lang="en-US" altLang="zh-CN" sz="2400"/>
              <a:t>x</a:t>
            </a:r>
            <a:r>
              <a:rPr lang="zh-CN" altLang="en-US" sz="2400"/>
              <a:t>学分，则在第二年需得</a:t>
            </a:r>
            <a:r>
              <a:rPr lang="en-US" altLang="zh-CN" sz="2400"/>
              <a:t>30</a:t>
            </a:r>
            <a:r>
              <a:rPr lang="zh-CN" altLang="en-US" sz="2400"/>
              <a:t> </a:t>
            </a:r>
            <a:r>
              <a:rPr lang="en-US" altLang="zh-CN" sz="2400"/>
              <a:t>-</a:t>
            </a:r>
            <a:r>
              <a:rPr lang="zh-CN" altLang="en-US" sz="2400"/>
              <a:t> </a:t>
            </a:r>
            <a:r>
              <a:rPr lang="en-US" altLang="zh-CN" sz="2400"/>
              <a:t>x</a:t>
            </a:r>
            <a:r>
              <a:rPr lang="zh-CN" altLang="en-US" sz="2400"/>
              <a:t>学分，而</a:t>
            </a:r>
            <a:r>
              <a:rPr lang="en-US" altLang="zh-CN" sz="2400"/>
              <a:t>x</a:t>
            </a:r>
            <a:r>
              <a:rPr lang="zh-CN" altLang="en-US" sz="2400"/>
              <a:t>至多为</a:t>
            </a:r>
            <a:r>
              <a:rPr lang="en-US" altLang="zh-CN" sz="2400"/>
              <a:t>14</a:t>
            </a:r>
            <a:r>
              <a:rPr lang="zh-CN" altLang="en-US" sz="2400"/>
              <a:t>分。</a:t>
            </a:r>
            <a:endParaRPr lang="en-US" altLang="zh-CN" sz="2400"/>
          </a:p>
          <a:p>
            <a:pPr marL="0" indent="0" defTabSz="457200" eaLnBrk="1" hangingPunct="1">
              <a:spcBef>
                <a:spcPts val="600"/>
              </a:spcBef>
              <a:buFont typeface="Arial" panose="020B0604020202020204" pitchFamily="34"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学生选多于</a:t>
            </a:r>
            <a:r>
              <a:rPr lang="en-US" altLang="zh-CN" sz="2400"/>
              <a:t>30</a:t>
            </a:r>
            <a:r>
              <a:rPr lang="zh-CN" altLang="en-US" sz="2400"/>
              <a:t>学分的学费是自付的。</a:t>
            </a:r>
            <a:endParaRPr lang="en-US" altLang="zh-CN" sz="2400"/>
          </a:p>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400"/>
          </a:p>
          <a:p>
            <a:pPr marL="0" indent="0"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400"/>
          </a:p>
        </p:txBody>
      </p:sp>
      <p:pic>
        <p:nvPicPr>
          <p:cNvPr id="24579" name="Picture 5"/>
          <p:cNvPicPr>
            <a:picLocks noChangeAspect="1"/>
          </p:cNvPicPr>
          <p:nvPr/>
        </p:nvPicPr>
        <p:blipFill>
          <a:blip r:embed="rId1"/>
          <a:stretch>
            <a:fillRect/>
          </a:stretch>
        </p:blipFill>
        <p:spPr>
          <a:xfrm>
            <a:off x="0" y="-26987"/>
            <a:ext cx="9144000" cy="1122362"/>
          </a:xfrm>
          <a:prstGeom prst="rect">
            <a:avLst/>
          </a:prstGeom>
          <a:noFill/>
          <a:ln w="9525">
            <a:noFill/>
          </a:ln>
        </p:spPr>
      </p:pic>
    </p:spTree>
  </p:cSld>
  <p:clrMapOvr>
    <a:masterClrMapping/>
  </p:clrMapOvr>
  <p:transition spd="med"/>
  <p:timing>
    <p:tnLst>
      <p:par>
        <p:cTn id="1" dur="indefinite"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Rectangle 2"/>
          <p:cNvSpPr>
            <a:spLocks noGrp="1"/>
          </p:cNvSpPr>
          <p:nvPr>
            <p:ph idx="1"/>
          </p:nvPr>
        </p:nvSpPr>
        <p:spPr>
          <a:xfrm>
            <a:off x="755650" y="2205038"/>
            <a:ext cx="8229600" cy="4824412"/>
          </a:xfrm>
          <a:ln/>
        </p:spPr>
        <p:txBody>
          <a:bodyPr vert="horz" wrap="square" lIns="90000" tIns="46800" rIns="90000" bIns="46800" anchor="t" anchorCtr="0"/>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b="1">
                <a:solidFill>
                  <a:srgbClr val="FF0000"/>
                </a:solidFill>
              </a:rPr>
              <a:t>数学要求</a:t>
            </a:r>
            <a:r>
              <a:rPr lang="zh-CN" altLang="en-US" sz="2400"/>
              <a:t>：学生在本科第三年</a:t>
            </a:r>
            <a:r>
              <a:rPr lang="zh-CN" altLang="en-US" sz="2400">
                <a:solidFill>
                  <a:srgbClr val="00B0F0"/>
                </a:solidFill>
              </a:rPr>
              <a:t>结束时</a:t>
            </a:r>
            <a:r>
              <a:rPr lang="zh-CN" altLang="en-US" sz="2400"/>
              <a:t>必须有</a:t>
            </a:r>
            <a:endParaRPr lang="en-US" altLang="zh-CN" sz="2400"/>
          </a:p>
          <a:p>
            <a:pPr marL="341630" indent="-341630" defTabSz="457200" eaLnBrk="1" hangingPunct="1">
              <a:lnSpc>
                <a:spcPct val="90000"/>
              </a:lnSpc>
              <a:spcBef>
                <a:spcPts val="600"/>
              </a:spcBef>
              <a:buFont typeface="Times New Roman" panose="02020603050405020304" pitchFamily="18" charset="0"/>
              <a:buAutoNum type="arabicPeriod"/>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三学期的微积分（高等数学或其它等同课）</a:t>
            </a:r>
            <a:endParaRPr lang="en-US" altLang="zh-CN" sz="2400"/>
          </a:p>
          <a:p>
            <a:pPr marL="341630" indent="-341630" defTabSz="457200" eaLnBrk="1" hangingPunct="1">
              <a:lnSpc>
                <a:spcPct val="90000"/>
              </a:lnSpc>
              <a:spcBef>
                <a:spcPts val="600"/>
              </a:spcBef>
              <a:buFont typeface="Times New Roman" panose="02020603050405020304" pitchFamily="18" charset="0"/>
              <a:buAutoNum type="arabicPeriod"/>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一学期其它数学课，如实变函数，复变函数，微分方程等</a:t>
            </a:r>
            <a:endParaRPr lang="en-US" altLang="zh-CN" sz="2400"/>
          </a:p>
          <a:p>
            <a:pPr marL="341630" indent="-341630" defTabSz="457200" eaLnBrk="1" hangingPunct="1">
              <a:lnSpc>
                <a:spcPct val="90000"/>
              </a:lnSpc>
              <a:spcBef>
                <a:spcPts val="600"/>
              </a:spcBef>
              <a:buFont typeface="Times New Roman" panose="02020603050405020304" pitchFamily="18" charset="0"/>
              <a:buAutoNum type="arabicPeriod"/>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一学期的线性代数或高等代数</a:t>
            </a:r>
            <a:endParaRPr lang="en-US" altLang="zh-CN" sz="2400"/>
          </a:p>
          <a:p>
            <a:pPr marL="341630" indent="-341630" defTabSz="457200" eaLnBrk="1" hangingPunct="1">
              <a:lnSpc>
                <a:spcPct val="90000"/>
              </a:lnSpc>
              <a:spcBef>
                <a:spcPts val="600"/>
              </a:spcBef>
              <a:buFont typeface="Times New Roman" panose="02020603050405020304" pitchFamily="18" charset="0"/>
              <a:buAutoNum type="arabicPeriod"/>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一学期的概率论，一学期的统计课</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en-US" altLang="zh-CN" sz="2400" b="1">
                <a:solidFill>
                  <a:srgbClr val="FF0000"/>
                </a:solidFill>
              </a:rPr>
              <a:t>GPA</a:t>
            </a:r>
            <a:r>
              <a:rPr lang="zh-CN" altLang="en-US" sz="2400" b="1">
                <a:solidFill>
                  <a:srgbClr val="FF0000"/>
                </a:solidFill>
              </a:rPr>
              <a:t>要求</a:t>
            </a:r>
            <a:r>
              <a:rPr lang="zh-CN" altLang="en-US" sz="2400"/>
              <a:t>：</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所有课程的总</a:t>
            </a:r>
            <a:r>
              <a:rPr lang="en-US" altLang="en-US" sz="2400"/>
              <a:t>GPA</a:t>
            </a:r>
            <a:r>
              <a:rPr lang="zh-CN" altLang="en-US" sz="2400"/>
              <a:t>至少为</a:t>
            </a:r>
            <a:r>
              <a:rPr lang="en-US" altLang="en-US" sz="2400"/>
              <a:t>3.0</a:t>
            </a:r>
            <a:r>
              <a:rPr lang="zh-CN" altLang="en-US" sz="2400"/>
              <a:t>（</a:t>
            </a:r>
            <a:r>
              <a:rPr lang="en-US" altLang="en-US" sz="2400"/>
              <a:t>4.0</a:t>
            </a:r>
            <a:r>
              <a:rPr lang="zh-CN" altLang="en-US" sz="2400"/>
              <a:t>为满分）</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b="1">
                <a:solidFill>
                  <a:srgbClr val="FF0000"/>
                </a:solidFill>
              </a:rPr>
              <a:t>英语要求</a:t>
            </a:r>
            <a:r>
              <a:rPr lang="en-US" altLang="zh-CN" sz="2400" b="1">
                <a:solidFill>
                  <a:srgbClr val="FF0000"/>
                </a:solidFill>
              </a:rPr>
              <a:t> (2</a:t>
            </a:r>
            <a:r>
              <a:rPr lang="zh-CN" altLang="en-US" sz="2400" b="1">
                <a:solidFill>
                  <a:srgbClr val="FF0000"/>
                </a:solidFill>
              </a:rPr>
              <a:t>选</a:t>
            </a:r>
            <a:r>
              <a:rPr lang="en-US" altLang="zh-CN" sz="2400" b="1">
                <a:solidFill>
                  <a:srgbClr val="FF0000"/>
                </a:solidFill>
              </a:rPr>
              <a:t>1)</a:t>
            </a:r>
            <a:r>
              <a:rPr lang="zh-CN" altLang="en-US" sz="2400"/>
              <a:t>：</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en-US" altLang="zh-CN" sz="2400"/>
              <a:t>TOEFL</a:t>
            </a:r>
            <a:r>
              <a:rPr lang="zh-CN" altLang="en-US" sz="2400"/>
              <a:t>至少</a:t>
            </a:r>
            <a:r>
              <a:rPr lang="en-US" altLang="zh-CN" sz="2400"/>
              <a:t>80</a:t>
            </a:r>
            <a:r>
              <a:rPr lang="zh-CN" altLang="en-US" sz="2400"/>
              <a:t>分，</a:t>
            </a:r>
            <a:r>
              <a:rPr lang="en-US" altLang="zh-CN" sz="2400"/>
              <a:t>IELTS</a:t>
            </a:r>
            <a:r>
              <a:rPr lang="zh-CN" altLang="en-US" sz="2400"/>
              <a:t>至少</a:t>
            </a:r>
            <a:r>
              <a:rPr lang="en-US" altLang="zh-CN" sz="2400"/>
              <a:t>6.5</a:t>
            </a:r>
            <a:r>
              <a:rPr lang="zh-CN" altLang="en-US" sz="2400"/>
              <a:t>分</a:t>
            </a:r>
            <a:r>
              <a:rPr lang="en-US" altLang="zh-CN" sz="2400"/>
              <a:t>, Duolingo</a:t>
            </a:r>
            <a:r>
              <a:rPr lang="zh-CN" altLang="en-US" sz="2400"/>
              <a:t>至少</a:t>
            </a:r>
            <a:r>
              <a:rPr lang="en-US" altLang="zh-CN" sz="2400"/>
              <a:t>110</a:t>
            </a:r>
            <a:r>
              <a:rPr lang="zh-CN" altLang="en-US" sz="2400"/>
              <a:t>分</a:t>
            </a:r>
            <a:endParaRPr lang="en-US" altLang="zh-CN" sz="2400"/>
          </a:p>
        </p:txBody>
      </p:sp>
      <p:sp>
        <p:nvSpPr>
          <p:cNvPr id="26626" name="Rectangle 1"/>
          <p:cNvSpPr>
            <a:spLocks noGrp="1"/>
          </p:cNvSpPr>
          <p:nvPr>
            <p:ph type="title"/>
          </p:nvPr>
        </p:nvSpPr>
        <p:spPr>
          <a:xfrm>
            <a:off x="457200" y="1196975"/>
            <a:ext cx="8229600" cy="647700"/>
          </a:xfrm>
          <a:ln/>
        </p:spPr>
        <p:txBody>
          <a:bodyPr vert="horz" wrap="square" lIns="90000" tIns="46800" rIns="90000" bIns="46800" anchor="ctr" anchorCtr="0"/>
          <a:p>
            <a:pPr defTabSz="457200"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zh-CN" sz="2800" b="1"/>
            </a:br>
            <a:r>
              <a:rPr lang="zh-CN" altLang="en-US" sz="2800" b="1">
                <a:solidFill>
                  <a:schemeClr val="tx1"/>
                </a:solidFill>
              </a:rPr>
              <a:t>大四</a:t>
            </a:r>
            <a:r>
              <a:rPr lang="en-US" altLang="en-US" sz="2800" b="1">
                <a:solidFill>
                  <a:schemeClr val="tx1"/>
                </a:solidFill>
              </a:rPr>
              <a:t>VISP</a:t>
            </a:r>
            <a:r>
              <a:rPr lang="zh-CN" altLang="en-US" sz="2800" b="1">
                <a:solidFill>
                  <a:schemeClr val="tx1"/>
                </a:solidFill>
              </a:rPr>
              <a:t>项目的录取</a:t>
            </a:r>
            <a:r>
              <a:rPr lang="zh-CN" altLang="en-US" sz="2800" b="1"/>
              <a:t>条件</a:t>
            </a:r>
            <a:br>
              <a:rPr lang="en-US" altLang="zh-CN" sz="2800" b="1">
                <a:solidFill>
                  <a:schemeClr val="tx1"/>
                </a:solidFill>
              </a:rPr>
            </a:br>
            <a:endParaRPr lang="en-US" altLang="en-US" sz="2800"/>
          </a:p>
        </p:txBody>
      </p:sp>
      <p:pic>
        <p:nvPicPr>
          <p:cNvPr id="26627" name="Picture 9"/>
          <p:cNvPicPr>
            <a:picLocks noChangeAspect="1"/>
          </p:cNvPicPr>
          <p:nvPr/>
        </p:nvPicPr>
        <p:blipFill>
          <a:blip r:embed="rId1"/>
          <a:stretch>
            <a:fillRect/>
          </a:stretch>
        </p:blipFill>
        <p:spPr>
          <a:xfrm>
            <a:off x="0" y="-26987"/>
            <a:ext cx="9144000" cy="1122362"/>
          </a:xfrm>
          <a:prstGeom prst="rect">
            <a:avLst/>
          </a:prstGeom>
          <a:noFill/>
          <a:ln w="9525">
            <a:noFill/>
          </a:ln>
        </p:spPr>
      </p:pic>
    </p:spTree>
  </p:cSld>
  <p:clrMapOvr>
    <a:masterClrMapping/>
  </p:clrMapOvr>
  <p:transition spd="med"/>
  <p:timing>
    <p:tnLst>
      <p:par>
        <p:cTn id="1" dur="indefinite"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Title 1"/>
          <p:cNvSpPr>
            <a:spLocks noGrp="1"/>
          </p:cNvSpPr>
          <p:nvPr>
            <p:ph type="title"/>
          </p:nvPr>
        </p:nvSpPr>
        <p:spPr>
          <a:ln/>
        </p:spPr>
        <p:txBody>
          <a:bodyPr vert="horz" wrap="square" lIns="90000" tIns="46800" rIns="90000" bIns="46800" anchor="ctr" anchorCtr="0"/>
          <a:p>
            <a:r>
              <a:rPr lang="zh-CN" altLang="en-US" sz="2800" b="1">
                <a:solidFill>
                  <a:schemeClr val="tx1"/>
                </a:solidFill>
              </a:rPr>
              <a:t>大三时申请大四</a:t>
            </a:r>
            <a:r>
              <a:rPr lang="en-US" altLang="en-US" sz="2800" b="1">
                <a:solidFill>
                  <a:schemeClr val="tx1"/>
                </a:solidFill>
              </a:rPr>
              <a:t>VISP</a:t>
            </a:r>
            <a:r>
              <a:rPr lang="zh-CN" altLang="en-US" sz="2800" b="1">
                <a:solidFill>
                  <a:schemeClr val="tx1"/>
                </a:solidFill>
              </a:rPr>
              <a:t>项目的申请程序</a:t>
            </a:r>
            <a:endParaRPr lang="en-US" altLang="en-US" sz="2800" b="1">
              <a:solidFill>
                <a:schemeClr val="tx1"/>
              </a:solidFill>
            </a:endParaRPr>
          </a:p>
        </p:txBody>
      </p:sp>
      <p:sp>
        <p:nvSpPr>
          <p:cNvPr id="3" name="Content Placeholder 2"/>
          <p:cNvSpPr>
            <a:spLocks noGrp="1"/>
          </p:cNvSpPr>
          <p:nvPr>
            <p:ph idx="1"/>
          </p:nvPr>
        </p:nvSpPr>
        <p:spPr/>
        <p:txBody>
          <a:bodyPr vert="horz" wrap="square" lIns="90000" tIns="46800" rIns="90000" bIns="46800" numCol="1" anchor="t" anchorCtr="0" compatLnSpc="1"/>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每年春季开学后开始申请，到</a:t>
            </a:r>
            <a:r>
              <a:rPr lang="en-US" altLang="zh-CN" sz="2400"/>
              <a:t>3</a:t>
            </a:r>
            <a:r>
              <a:rPr lang="zh-CN" altLang="en-US" sz="2400"/>
              <a:t>月底截止。</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申请文件：</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en-US" altLang="zh-CN" sz="2400"/>
              <a:t>1.</a:t>
            </a:r>
            <a:r>
              <a:rPr lang="zh-CN" altLang="en-US" sz="2400"/>
              <a:t>申请表（附件，见下一页）</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en-US" altLang="zh-CN" sz="2400"/>
              <a:t>2.</a:t>
            </a:r>
            <a:r>
              <a:rPr lang="zh-CN" altLang="en-US" sz="2400"/>
              <a:t>成绩单扫描件</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en-US" altLang="zh-CN" sz="2400"/>
              <a:t>3.</a:t>
            </a:r>
            <a:r>
              <a:rPr lang="zh-CN" altLang="en-US" sz="2400"/>
              <a:t>英语成绩扫描件</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将</a:t>
            </a:r>
            <a:r>
              <a:rPr lang="en-US" altLang="zh-CN" sz="2400"/>
              <a:t>1-3</a:t>
            </a:r>
            <a:r>
              <a:rPr lang="zh-CN" altLang="en-US" sz="2400"/>
              <a:t>送给各院校联系老师</a:t>
            </a:r>
            <a:r>
              <a:rPr lang="en-US" altLang="zh-CN" sz="2400"/>
              <a:t>, </a:t>
            </a:r>
            <a:r>
              <a:rPr lang="zh-CN" altLang="en-US" sz="2400"/>
              <a:t>如没联系老师可送给我，</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zh-CN" altLang="en-US" sz="2400"/>
              <a:t>邮件地址：</a:t>
            </a:r>
            <a:r>
              <a:rPr lang="en-US" altLang="zh-CN" sz="2400">
                <a:hlinkClick r:id="rId1"/>
              </a:rPr>
              <a:t>shao@stat.wisc.edu</a:t>
            </a:r>
            <a:endParaRPr lang="en-US" altLang="zh-CN"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en-US" sz="2400"/>
          </a:p>
          <a:p>
            <a:pPr marL="341630" indent="-341630" defTabSz="457200" eaLnBrk="1" hangingPunct="1">
              <a:lnSpc>
                <a:spcPct val="90000"/>
              </a:lnSpc>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en-US" altLang="en-US" sz="2400"/>
              <a:t>每年</a:t>
            </a:r>
            <a:r>
              <a:rPr lang="en-US" altLang="zh-CN" sz="2400"/>
              <a:t>4</a:t>
            </a:r>
            <a:r>
              <a:rPr lang="zh-CN" altLang="en-US" sz="2400"/>
              <a:t>月开始录取，办理手续，本年</a:t>
            </a:r>
            <a:r>
              <a:rPr lang="en-US" altLang="zh-CN" sz="2400"/>
              <a:t>9</a:t>
            </a:r>
            <a:r>
              <a:rPr lang="zh-CN" altLang="en-US" sz="2400"/>
              <a:t>月初或第二年</a:t>
            </a:r>
            <a:r>
              <a:rPr lang="en-US" altLang="zh-CN" sz="2400"/>
              <a:t>1</a:t>
            </a:r>
            <a:r>
              <a:rPr lang="zh-CN" altLang="en-US" sz="2400"/>
              <a:t>月入学。</a:t>
            </a:r>
            <a:endParaRPr lang="en-US" altLang="en-US" sz="2400"/>
          </a:p>
          <a:p>
            <a:pPr marL="341630" indent="-341630" defTabSz="457200">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231775"/>
            <a:ext cx="8228013" cy="6394450"/>
          </a:xfrm>
        </p:spPr>
        <p:txBody>
          <a:bodyPr vert="horz" wrap="square" lIns="90000" tIns="46800" rIns="90000" bIns="46800" numCol="1" anchor="t" anchorCtr="0" compatLnSpc="1"/>
          <a:lstStyle/>
          <a:p>
            <a:pPr marL="0" marR="0" lvl="0" indent="-342900" algn="ctr"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Application Form </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ctr"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Visiting International Student Program (VISP)</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ctr"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 University of Wisconsin-Madison, Statistics</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ctr"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 </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Name in English     ____________   Name in Chinese ________________</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 </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Your email address____________   The university you are currently in ____________</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  </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The year and semester you want to register at University of Wisconsin-Madison as a VISP student</a:t>
            </a:r>
            <a:r>
              <a:rPr kumimoji="0" lang="zh-CN" alt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 </a:t>
            </a: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(make more than one choice if you are not sure):</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 </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zh-CN" sz="1800" b="0" i="0" u="none" strike="noStrike" kern="0" cap="none" spc="0" normalizeH="0" baseline="0" noProof="0" dirty="0">
                <a:ln>
                  <a:noFill/>
                </a:ln>
                <a:solidFill>
                  <a:srgbClr val="000000"/>
                </a:solidFill>
                <a:effectLst/>
                <a:uLnTx/>
                <a:uFillTx/>
                <a:latin typeface="宋体" panose="02010600030101010101" pitchFamily="2" charset="-122"/>
                <a:ea typeface="等线" panose="02010600030101010101" pitchFamily="2" charset="-122"/>
                <a:cs typeface="Times New Roman" panose="02020603050405020304" pitchFamily="18" charset="0"/>
              </a:rPr>
              <a:t>□</a:t>
            </a: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Fall and Spring, in person (full time, at least 12 credits per semester, 24 a year)</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zh-CN" sz="1800" b="0" i="0" u="none" strike="noStrike" kern="0" cap="none" spc="0" normalizeH="0" baseline="0" noProof="0" dirty="0">
                <a:ln>
                  <a:noFill/>
                </a:ln>
                <a:solidFill>
                  <a:srgbClr val="000000"/>
                </a:solidFill>
                <a:effectLst/>
                <a:uLnTx/>
                <a:uFillTx/>
                <a:latin typeface="宋体" panose="02010600030101010101" pitchFamily="2" charset="-122"/>
                <a:ea typeface="等线" panose="02010600030101010101" pitchFamily="2" charset="-122"/>
                <a:cs typeface="Times New Roman" panose="02020603050405020304" pitchFamily="18" charset="0"/>
              </a:rPr>
              <a:t>□</a:t>
            </a: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Fall only, in person (full time, at least 12 credits)</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zh-CN" sz="1800" b="0" i="0" u="none" strike="noStrike" kern="0" cap="none" spc="0" normalizeH="0" baseline="0" noProof="0" dirty="0">
                <a:ln>
                  <a:noFill/>
                </a:ln>
                <a:solidFill>
                  <a:srgbClr val="000000"/>
                </a:solidFill>
                <a:effectLst/>
                <a:uLnTx/>
                <a:uFillTx/>
                <a:latin typeface="宋体" panose="02010600030101010101" pitchFamily="2" charset="-122"/>
                <a:ea typeface="等线" panose="02010600030101010101" pitchFamily="2" charset="-122"/>
                <a:cs typeface="Times New Roman" panose="02020603050405020304" pitchFamily="18" charset="0"/>
              </a:rPr>
              <a:t>□</a:t>
            </a: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Spring only, in person (full time, at least 12 credits)</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zh-CN" sz="1800" b="0" i="0" u="none" strike="noStrike" kern="0" cap="none" spc="0" normalizeH="0" baseline="0" noProof="0" dirty="0">
                <a:ln>
                  <a:noFill/>
                </a:ln>
                <a:solidFill>
                  <a:srgbClr val="000000"/>
                </a:solidFill>
                <a:effectLst/>
                <a:uLnTx/>
                <a:uFillTx/>
                <a:latin typeface="宋体" panose="02010600030101010101" pitchFamily="2" charset="-122"/>
                <a:ea typeface="等线" panose="02010600030101010101" pitchFamily="2" charset="-122"/>
                <a:cs typeface="Times New Roman" panose="02020603050405020304" pitchFamily="18" charset="0"/>
              </a:rPr>
              <a:t>□</a:t>
            </a: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Fall and Spring, online (part time, at least 4 credits per semester, 8 a year)</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zh-CN" sz="1800" b="0" i="0" u="none" strike="noStrike" kern="0" cap="none" spc="0" normalizeH="0" baseline="0" noProof="0" dirty="0">
                <a:ln>
                  <a:noFill/>
                </a:ln>
                <a:solidFill>
                  <a:srgbClr val="000000"/>
                </a:solidFill>
                <a:effectLst/>
                <a:uLnTx/>
                <a:uFillTx/>
                <a:latin typeface="宋体" panose="02010600030101010101" pitchFamily="2" charset="-122"/>
                <a:ea typeface="等线" panose="02010600030101010101" pitchFamily="2" charset="-122"/>
                <a:cs typeface="Times New Roman" panose="02020603050405020304" pitchFamily="18" charset="0"/>
              </a:rPr>
              <a:t>□</a:t>
            </a: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Fall only, online (part time, at least 4 credits)</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r>
              <a:rPr kumimoji="0" lang="zh-CN" sz="1800" b="0" i="0" u="none" strike="noStrike" kern="0" cap="none" spc="0" normalizeH="0" baseline="0" noProof="0" dirty="0">
                <a:ln>
                  <a:noFill/>
                </a:ln>
                <a:solidFill>
                  <a:srgbClr val="000000"/>
                </a:solidFill>
                <a:effectLst/>
                <a:uLnTx/>
                <a:uFillTx/>
                <a:latin typeface="宋体" panose="02010600030101010101" pitchFamily="2" charset="-122"/>
                <a:ea typeface="等线" panose="02010600030101010101" pitchFamily="2" charset="-122"/>
                <a:cs typeface="Times New Roman" panose="02020603050405020304" pitchFamily="18" charset="0"/>
              </a:rPr>
              <a:t>□</a:t>
            </a: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Spring only, online (part time, at least 4 credits)</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0" marR="0" lvl="0" indent="-342900" algn="l" defTabSz="457200" rtl="0" eaLnBrk="0" fontAlgn="base" latinLnBrk="0" hangingPunct="0">
              <a:lnSpc>
                <a:spcPct val="100000"/>
              </a:lnSpc>
              <a:spcBef>
                <a:spcPts val="0"/>
              </a:spcBef>
              <a:spcAft>
                <a:spcPts val="0"/>
              </a:spcAft>
              <a:buClr>
                <a:srgbClr val="000000"/>
              </a:buClr>
              <a:buSzPct val="100000"/>
              <a:buFont typeface="Times New Roman" panose="02020603050405020304" pitchFamily="18" charset="0"/>
              <a:buNone/>
              <a:defRPr/>
            </a:pP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Arial" panose="020B0604020202020204" pitchFamily="34" charset="0"/>
              <a:buChar char="•"/>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In person means you will come to US with F1 visa. Online means you will not come to US but take courses online (with limited choices of courses). You may withdraw at any time, just inform us. </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Arial" panose="020B0604020202020204" pitchFamily="34" charset="0"/>
              <a:buChar char="•"/>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rPr>
              <a:t>Submit scans of your current transcript and English test score </a:t>
            </a: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panose="02020603050405020304" pitchFamily="18" charset="0"/>
              <a:buNone/>
              <a:defRPr/>
            </a:pP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panose="02020603050405020304" pitchFamily="18" charset="0"/>
              <a:buNone/>
              <a:defRPr/>
            </a:pPr>
            <a:endParaRPr kumimoji="0" lang="en-US" sz="1800" b="0" i="0" u="none" strike="noStrike" kern="0" cap="none" spc="0" normalizeH="0" baseline="0" noProof="0" dirty="0">
              <a:ln>
                <a:noFill/>
              </a:ln>
              <a:solidFill>
                <a:srgbClr val="000000"/>
              </a:solidFill>
              <a:effectLst/>
              <a:uLnTx/>
              <a:uFillTx/>
              <a:latin typeface="Calibri" panose="020F0502020204030204" pitchFamily="34" charset="0"/>
              <a:ea typeface="等线" panose="02010600030101010101" pitchFamily="2" charset="-122"/>
              <a:cs typeface="Times New Roman" panose="02020603050405020304" pitchFamily="18" charset="0"/>
            </a:endParaRP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panose="02020603050405020304" pitchFamily="18" charset="0"/>
              <a:buNone/>
              <a:defRPr/>
            </a:pPr>
            <a:endParaRPr kumimoji="0" lang="en-US" sz="3200" b="0" i="0" u="none" strike="noStrike" kern="0" cap="none" spc="0" normalizeH="0" baseline="0" noProof="0" dirty="0">
              <a:ln>
                <a:noFill/>
              </a:ln>
              <a:solidFill>
                <a:srgbClr val="000000"/>
              </a:solidFill>
              <a:effectLst/>
              <a:uLnTx/>
              <a:uFillTx/>
              <a:latin typeface="+mn-lt"/>
              <a:ea typeface="+mn-ea"/>
              <a:cs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Rectangle 1"/>
          <p:cNvSpPr>
            <a:spLocks noGrp="1"/>
          </p:cNvSpPr>
          <p:nvPr>
            <p:ph type="title"/>
          </p:nvPr>
        </p:nvSpPr>
        <p:spPr>
          <a:xfrm>
            <a:off x="457200" y="1341438"/>
            <a:ext cx="8229600" cy="863600"/>
          </a:xfrm>
          <a:ln/>
        </p:spPr>
        <p:txBody>
          <a:bodyPr vert="horz" wrap="square" lIns="90000" tIns="46800" rIns="90000" bIns="46800" anchor="ctr" anchorCtr="0"/>
          <a:p>
            <a:pPr defTabSz="457200"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zh-CN" altLang="en-US" sz="2800" b="1"/>
              <a:t>   </a:t>
            </a:r>
            <a:br>
              <a:rPr lang="en-US" altLang="zh-CN" sz="2800" b="1"/>
            </a:br>
            <a:r>
              <a:rPr lang="en-US" altLang="zh-CN" sz="2800" b="1"/>
              <a:t>      </a:t>
            </a:r>
            <a:r>
              <a:rPr lang="zh-CN" altLang="en-US" sz="2800" b="1"/>
              <a:t>大四后的</a:t>
            </a:r>
            <a:r>
              <a:rPr lang="en-US" altLang="zh-CN" sz="2800" b="1"/>
              <a:t>MS</a:t>
            </a:r>
            <a:r>
              <a:rPr lang="zh-CN" altLang="en-US" sz="2800" b="1"/>
              <a:t>硕士学位入学条件</a:t>
            </a:r>
            <a:br>
              <a:rPr lang="en-US" altLang="zh-CN" sz="2800" b="1"/>
            </a:br>
            <a:endParaRPr lang="en-US" altLang="en-US" sz="2800"/>
          </a:p>
        </p:txBody>
      </p:sp>
      <p:sp>
        <p:nvSpPr>
          <p:cNvPr id="30722" name="Rectangle 2"/>
          <p:cNvSpPr>
            <a:spLocks noGrp="1"/>
          </p:cNvSpPr>
          <p:nvPr>
            <p:ph idx="1"/>
          </p:nvPr>
        </p:nvSpPr>
        <p:spPr>
          <a:xfrm>
            <a:off x="534988" y="2205038"/>
            <a:ext cx="8074025" cy="3959225"/>
          </a:xfrm>
          <a:ln/>
        </p:spPr>
        <p:txBody>
          <a:bodyPr vert="horz" wrap="square" lIns="90000" tIns="46800" rIns="90000" bIns="46800" anchor="t" anchorCtr="0"/>
          <a:p>
            <a:pPr marL="341630" indent="-341630" defTabSz="457200" eaLnBrk="1" hangingPunct="1">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学生在</a:t>
            </a:r>
            <a:r>
              <a:rPr lang="en-US" altLang="ja-JP" sz="2400"/>
              <a:t>VISP</a:t>
            </a:r>
            <a:r>
              <a:rPr lang="zh-CN" altLang="en-US" sz="2400"/>
              <a:t>（大四）的</a:t>
            </a:r>
            <a:r>
              <a:rPr lang="en-US" altLang="ja-JP" sz="2400"/>
              <a:t>GPA</a:t>
            </a:r>
            <a:r>
              <a:rPr lang="zh-CN" altLang="en-US" sz="2400"/>
              <a:t>不低于</a:t>
            </a:r>
            <a:r>
              <a:rPr lang="en-US" altLang="ja-JP" sz="2400"/>
              <a:t>3.0, </a:t>
            </a:r>
            <a:r>
              <a:rPr lang="zh-CN" altLang="en-US" sz="2400"/>
              <a:t>修威大的必修课成绩在</a:t>
            </a:r>
            <a:r>
              <a:rPr lang="en-US" altLang="zh-CN" sz="2400"/>
              <a:t>3.0</a:t>
            </a:r>
            <a:r>
              <a:rPr lang="zh-CN" altLang="en-US" sz="2400"/>
              <a:t>以上</a:t>
            </a:r>
            <a:endParaRPr lang="en-US" altLang="ja-JP" sz="2400"/>
          </a:p>
          <a:p>
            <a:pPr marL="341630" indent="-341630" defTabSz="457200" eaLnBrk="1" hangingPunct="1">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学生必须取得原来大学的本科（学士）学位</a:t>
            </a:r>
            <a:endParaRPr lang="en-US" altLang="zh-CN" sz="2400"/>
          </a:p>
          <a:p>
            <a:pPr marL="341630" indent="-341630" defTabSz="457200" eaLnBrk="1" hangingPunct="1">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2400"/>
              <a:t>如果TOEFL不到</a:t>
            </a:r>
            <a:r>
              <a:rPr lang="en-US" altLang="zh-CN" sz="2400"/>
              <a:t>92</a:t>
            </a:r>
            <a:r>
              <a:rPr lang="zh-CN" altLang="en-US" sz="2400"/>
              <a:t>分，</a:t>
            </a:r>
            <a:r>
              <a:rPr lang="en-US" altLang="ja-JP" sz="2400"/>
              <a:t> IELTS</a:t>
            </a:r>
            <a:r>
              <a:rPr lang="ja-JP" altLang="en-US" sz="2400"/>
              <a:t>不到</a:t>
            </a:r>
            <a:r>
              <a:rPr lang="en-US" altLang="zh-CN" sz="2400"/>
              <a:t>7</a:t>
            </a:r>
            <a:r>
              <a:rPr lang="zh-CN" altLang="en-US" sz="2400"/>
              <a:t>分的需重考（</a:t>
            </a:r>
            <a:r>
              <a:rPr lang="en-US" altLang="ja-JP" sz="2400"/>
              <a:t>Duolingo</a:t>
            </a:r>
            <a:r>
              <a:rPr lang="ja-JP" altLang="en-US" sz="2400"/>
              <a:t>不能算</a:t>
            </a:r>
            <a:r>
              <a:rPr lang="zh-CN" altLang="en-US" sz="2400"/>
              <a:t>），在</a:t>
            </a:r>
            <a:r>
              <a:rPr lang="en-US" altLang="zh-CN" sz="2400"/>
              <a:t>VISP</a:t>
            </a:r>
            <a:r>
              <a:rPr lang="zh-CN" altLang="en-US" sz="2400"/>
              <a:t>部分修课二个学期，每学期至少</a:t>
            </a:r>
            <a:r>
              <a:rPr lang="en-US" altLang="zh-CN" sz="2400"/>
              <a:t>12</a:t>
            </a:r>
            <a:r>
              <a:rPr lang="zh-CN" altLang="en-US" sz="2400"/>
              <a:t>学分的全职学生可免除此项要求。</a:t>
            </a:r>
            <a:endParaRPr lang="en-US" altLang="zh-CN" sz="2400"/>
          </a:p>
          <a:p>
            <a:pPr marL="341630" indent="-341630" defTabSz="457200" eaLnBrk="1" hangingPunct="1">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sz="2400"/>
          </a:p>
          <a:p>
            <a:pPr marL="341630" indent="-341630" algn="ctr" defTabSz="457200" eaLnBrk="1" hangingPunct="1">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800" b="1"/>
              <a:t>申请程序</a:t>
            </a:r>
            <a:endParaRPr lang="en-US" altLang="zh-CN" sz="2800"/>
          </a:p>
          <a:p>
            <a:pPr marL="341630" indent="-341630" defTabSz="457200" eaLnBrk="1" hangingPunct="1">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zh-CN" altLang="en-US" sz="2400"/>
              <a:t>学生在</a:t>
            </a:r>
            <a:r>
              <a:rPr lang="en-US" altLang="zh-CN" sz="2400"/>
              <a:t>VISP</a:t>
            </a:r>
            <a:r>
              <a:rPr lang="zh-CN" altLang="en-US" sz="2400"/>
              <a:t>第二学期上网申请（不需</a:t>
            </a:r>
            <a:r>
              <a:rPr lang="en-US" altLang="zh-CN" sz="2400"/>
              <a:t>GRE</a:t>
            </a:r>
            <a:r>
              <a:rPr lang="zh-CN" altLang="en-US" sz="2400"/>
              <a:t>，推荐信）</a:t>
            </a:r>
            <a:endParaRPr lang="en-US" altLang="zh-CN" sz="2400"/>
          </a:p>
        </p:txBody>
      </p:sp>
      <p:pic>
        <p:nvPicPr>
          <p:cNvPr id="30723" name="Picture 5"/>
          <p:cNvPicPr>
            <a:picLocks noChangeAspect="1"/>
          </p:cNvPicPr>
          <p:nvPr/>
        </p:nvPicPr>
        <p:blipFill>
          <a:blip r:embed="rId1"/>
          <a:stretch>
            <a:fillRect/>
          </a:stretch>
        </p:blipFill>
        <p:spPr>
          <a:xfrm>
            <a:off x="0" y="-26987"/>
            <a:ext cx="9144000" cy="1122362"/>
          </a:xfrm>
          <a:prstGeom prst="rect">
            <a:avLst/>
          </a:prstGeom>
          <a:noFill/>
          <a:ln w="9525">
            <a:noFill/>
          </a:ln>
        </p:spPr>
      </p:pic>
    </p:spTree>
  </p:cSld>
  <p:clrMapOvr>
    <a:masterClrMapping/>
  </p:clrMapOvr>
  <p:transition spd="med"/>
  <p:timing>
    <p:tnLst>
      <p:par>
        <p:cTn id="1" dur="indefinite" nodeType="tmRoot"/>
      </p:par>
    </p:tnLst>
  </p:timing>
</p:sld>
</file>

<file path=ppt/tags/tag1.xml><?xml version="1.0" encoding="utf-8"?>
<p:tagLst xmlns:p="http://schemas.openxmlformats.org/presentationml/2006/main">
  <p:tag name="KSO_WPP_MARK_KEY" val="c8762ecb-c9e4-42d2-9b22-10d0d0d97789"/>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0000" tIns="46800" rIns="90000" bIns="46800" numCol="1" anchor="t" anchorCtr="0" compatLnSpc="1"/>
      <a:lstStyle>
        <a:defPPr marL="342900" marR="0" indent="-342900" algn="l" defTabSz="457200" rtl="0" eaLnBrk="1" fontAlgn="base" latinLnBrk="0" hangingPunct="1">
          <a:lnSpc>
            <a:spcPct val="100000"/>
          </a:lnSpc>
          <a:spcBef>
            <a:spcPts val="800"/>
          </a:spcBef>
          <a:spcAft>
            <a:spcPct val="0"/>
          </a:spcAft>
          <a:buClr>
            <a:srgbClr val="000000"/>
          </a:buClr>
          <a:buSzPct val="100000"/>
          <a:buFont typeface="Times New Roman" panose="02020603050405020304" pitchFamily="18" charset="0"/>
          <a:buNone/>
          <a:defRPr kumimoji="0" lang="en-GB" sz="32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0000" tIns="46800" rIns="90000" bIns="46800" numCol="1" anchor="t" anchorCtr="0" compatLnSpc="1"/>
      <a:lstStyle>
        <a:defPPr marL="342900" marR="0" indent="-342900" algn="l" defTabSz="457200" rtl="0" eaLnBrk="1" fontAlgn="base" latinLnBrk="0" hangingPunct="1">
          <a:lnSpc>
            <a:spcPct val="100000"/>
          </a:lnSpc>
          <a:spcBef>
            <a:spcPts val="800"/>
          </a:spcBef>
          <a:spcAft>
            <a:spcPct val="0"/>
          </a:spcAft>
          <a:buClr>
            <a:srgbClr val="000000"/>
          </a:buClr>
          <a:buSzPct val="100000"/>
          <a:buFont typeface="Times New Roman" panose="02020603050405020304" pitchFamily="18" charset="0"/>
          <a:buNone/>
          <a:defRPr kumimoji="0" lang="en-GB" sz="32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3381</Words>
  <Application>WPS 演示</Application>
  <PresentationFormat/>
  <Paragraphs>152</Paragraphs>
  <Slides>12</Slides>
  <Notes>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vt:lpstr>
      <vt:lpstr>宋体</vt:lpstr>
      <vt:lpstr>Wingdings</vt:lpstr>
      <vt:lpstr>Times New Roman</vt:lpstr>
      <vt:lpstr>MS PGothic</vt:lpstr>
      <vt:lpstr>Calibri</vt:lpstr>
      <vt:lpstr>等线</vt:lpstr>
      <vt:lpstr>微软雅黑</vt:lpstr>
      <vt:lpstr>Arial Unicode MS</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lavender</cp:lastModifiedBy>
  <cp:revision>3</cp:revision>
  <dcterms:created xsi:type="dcterms:W3CDTF">2016-12-25T05:04:34Z</dcterms:created>
  <dcterms:modified xsi:type="dcterms:W3CDTF">2022-11-16T03:04:58Z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351CFBA1507D4F4BA1A431F005691FE5</vt:lpwstr>
  </property>
  <property fmtid="{D5CDD505-2E9C-101B-9397-08002B2CF9AE}" pid="3" name="KSOProductBuildVer">
    <vt:lpwstr>2052-11.1.0.12763</vt:lpwstr>
  </property>
</Properties>
</file>